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notesMasterIdLst>
    <p:notesMasterId r:id="rId40"/>
  </p:notesMasterIdLst>
  <p:handoutMasterIdLst>
    <p:handoutMasterId r:id="rId41"/>
  </p:handoutMasterIdLst>
  <p:sldIdLst>
    <p:sldId id="256" r:id="rId2"/>
    <p:sldId id="362" r:id="rId3"/>
    <p:sldId id="257" r:id="rId4"/>
    <p:sldId id="364" r:id="rId5"/>
    <p:sldId id="354" r:id="rId6"/>
    <p:sldId id="349" r:id="rId7"/>
    <p:sldId id="356" r:id="rId8"/>
    <p:sldId id="355" r:id="rId9"/>
    <p:sldId id="357" r:id="rId10"/>
    <p:sldId id="264" r:id="rId11"/>
    <p:sldId id="350" r:id="rId12"/>
    <p:sldId id="261" r:id="rId13"/>
    <p:sldId id="263" r:id="rId14"/>
    <p:sldId id="351" r:id="rId15"/>
    <p:sldId id="359" r:id="rId16"/>
    <p:sldId id="267" r:id="rId17"/>
    <p:sldId id="279" r:id="rId18"/>
    <p:sldId id="280" r:id="rId19"/>
    <p:sldId id="281" r:id="rId20"/>
    <p:sldId id="283" r:id="rId21"/>
    <p:sldId id="284" r:id="rId22"/>
    <p:sldId id="334" r:id="rId23"/>
    <p:sldId id="287" r:id="rId24"/>
    <p:sldId id="352" r:id="rId25"/>
    <p:sldId id="289" r:id="rId26"/>
    <p:sldId id="291" r:id="rId27"/>
    <p:sldId id="290" r:id="rId28"/>
    <p:sldId id="293" r:id="rId29"/>
    <p:sldId id="335" r:id="rId30"/>
    <p:sldId id="348" r:id="rId31"/>
    <p:sldId id="342" r:id="rId32"/>
    <p:sldId id="353" r:id="rId33"/>
    <p:sldId id="295" r:id="rId34"/>
    <p:sldId id="296" r:id="rId35"/>
    <p:sldId id="297" r:id="rId36"/>
    <p:sldId id="298" r:id="rId37"/>
    <p:sldId id="337" r:id="rId38"/>
    <p:sldId id="360" r:id="rId39"/>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A8346-5621-4EB8-9B0D-B4AE16905463}" v="304" dt="2023-12-07T10:21:36.97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6417" autoAdjust="0"/>
  </p:normalViewPr>
  <p:slideViewPr>
    <p:cSldViewPr snapToGrid="0">
      <p:cViewPr varScale="1">
        <p:scale>
          <a:sx n="71" d="100"/>
          <a:sy n="71" d="100"/>
        </p:scale>
        <p:origin x="1005"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ue Lai" userId="8df3f9c130f0e488" providerId="LiveId" clId="{EBDA8346-5621-4EB8-9B0D-B4AE16905463}"/>
    <pc:docChg chg="modSld">
      <pc:chgData name="HanSue Lai" userId="8df3f9c130f0e488" providerId="LiveId" clId="{EBDA8346-5621-4EB8-9B0D-B4AE16905463}" dt="2023-12-07T10:21:36.979" v="303"/>
      <pc:docMkLst>
        <pc:docMk/>
      </pc:docMkLst>
      <pc:sldChg chg="modTransition">
        <pc:chgData name="HanSue Lai" userId="8df3f9c130f0e488" providerId="LiveId" clId="{EBDA8346-5621-4EB8-9B0D-B4AE16905463}" dt="2023-12-07T10:21:36.962" v="266"/>
        <pc:sldMkLst>
          <pc:docMk/>
          <pc:sldMk cId="4275780821" sldId="256"/>
        </pc:sldMkLst>
      </pc:sldChg>
      <pc:sldChg chg="modTransition">
        <pc:chgData name="HanSue Lai" userId="8df3f9c130f0e488" providerId="LiveId" clId="{EBDA8346-5621-4EB8-9B0D-B4AE16905463}" dt="2023-12-07T10:21:36.963" v="268"/>
        <pc:sldMkLst>
          <pc:docMk/>
          <pc:sldMk cId="4027217655" sldId="257"/>
        </pc:sldMkLst>
      </pc:sldChg>
      <pc:sldChg chg="modTransition">
        <pc:chgData name="HanSue Lai" userId="8df3f9c130f0e488" providerId="LiveId" clId="{EBDA8346-5621-4EB8-9B0D-B4AE16905463}" dt="2023-12-07T10:21:36.965" v="277"/>
        <pc:sldMkLst>
          <pc:docMk/>
          <pc:sldMk cId="1289035772" sldId="261"/>
        </pc:sldMkLst>
      </pc:sldChg>
      <pc:sldChg chg="modTransition">
        <pc:chgData name="HanSue Lai" userId="8df3f9c130f0e488" providerId="LiveId" clId="{EBDA8346-5621-4EB8-9B0D-B4AE16905463}" dt="2023-12-07T10:21:36.965" v="278"/>
        <pc:sldMkLst>
          <pc:docMk/>
          <pc:sldMk cId="1576867400" sldId="263"/>
        </pc:sldMkLst>
      </pc:sldChg>
      <pc:sldChg chg="modTransition">
        <pc:chgData name="HanSue Lai" userId="8df3f9c130f0e488" providerId="LiveId" clId="{EBDA8346-5621-4EB8-9B0D-B4AE16905463}" dt="2023-12-07T10:21:36.965" v="275"/>
        <pc:sldMkLst>
          <pc:docMk/>
          <pc:sldMk cId="3688937354" sldId="264"/>
        </pc:sldMkLst>
      </pc:sldChg>
      <pc:sldChg chg="modTransition">
        <pc:chgData name="HanSue Lai" userId="8df3f9c130f0e488" providerId="LiveId" clId="{EBDA8346-5621-4EB8-9B0D-B4AE16905463}" dt="2023-12-07T10:21:36.966" v="281"/>
        <pc:sldMkLst>
          <pc:docMk/>
          <pc:sldMk cId="3458385044" sldId="267"/>
        </pc:sldMkLst>
      </pc:sldChg>
      <pc:sldChg chg="modTransition">
        <pc:chgData name="HanSue Lai" userId="8df3f9c130f0e488" providerId="LiveId" clId="{EBDA8346-5621-4EB8-9B0D-B4AE16905463}" dt="2023-12-07T10:21:36.966" v="282"/>
        <pc:sldMkLst>
          <pc:docMk/>
          <pc:sldMk cId="3023372576" sldId="279"/>
        </pc:sldMkLst>
      </pc:sldChg>
      <pc:sldChg chg="modTransition">
        <pc:chgData name="HanSue Lai" userId="8df3f9c130f0e488" providerId="LiveId" clId="{EBDA8346-5621-4EB8-9B0D-B4AE16905463}" dt="2023-12-07T10:21:36.967" v="283"/>
        <pc:sldMkLst>
          <pc:docMk/>
          <pc:sldMk cId="1255246179" sldId="280"/>
        </pc:sldMkLst>
      </pc:sldChg>
      <pc:sldChg chg="modTransition">
        <pc:chgData name="HanSue Lai" userId="8df3f9c130f0e488" providerId="LiveId" clId="{EBDA8346-5621-4EB8-9B0D-B4AE16905463}" dt="2023-12-07T10:21:36.967" v="284"/>
        <pc:sldMkLst>
          <pc:docMk/>
          <pc:sldMk cId="2407887252" sldId="281"/>
        </pc:sldMkLst>
      </pc:sldChg>
      <pc:sldChg chg="modTransition">
        <pc:chgData name="HanSue Lai" userId="8df3f9c130f0e488" providerId="LiveId" clId="{EBDA8346-5621-4EB8-9B0D-B4AE16905463}" dt="2023-12-07T10:21:36.967" v="285"/>
        <pc:sldMkLst>
          <pc:docMk/>
          <pc:sldMk cId="2736492109" sldId="283"/>
        </pc:sldMkLst>
      </pc:sldChg>
      <pc:sldChg chg="modTransition">
        <pc:chgData name="HanSue Lai" userId="8df3f9c130f0e488" providerId="LiveId" clId="{EBDA8346-5621-4EB8-9B0D-B4AE16905463}" dt="2023-12-07T10:21:36.967" v="286"/>
        <pc:sldMkLst>
          <pc:docMk/>
          <pc:sldMk cId="1866808283" sldId="284"/>
        </pc:sldMkLst>
      </pc:sldChg>
      <pc:sldChg chg="modTransition">
        <pc:chgData name="HanSue Lai" userId="8df3f9c130f0e488" providerId="LiveId" clId="{EBDA8346-5621-4EB8-9B0D-B4AE16905463}" dt="2023-12-07T10:21:36.969" v="288"/>
        <pc:sldMkLst>
          <pc:docMk/>
          <pc:sldMk cId="1536539151" sldId="287"/>
        </pc:sldMkLst>
      </pc:sldChg>
      <pc:sldChg chg="modTransition">
        <pc:chgData name="HanSue Lai" userId="8df3f9c130f0e488" providerId="LiveId" clId="{EBDA8346-5621-4EB8-9B0D-B4AE16905463}" dt="2023-12-07T10:21:36.969" v="290"/>
        <pc:sldMkLst>
          <pc:docMk/>
          <pc:sldMk cId="1091233022" sldId="289"/>
        </pc:sldMkLst>
      </pc:sldChg>
      <pc:sldChg chg="modTransition">
        <pc:chgData name="HanSue Lai" userId="8df3f9c130f0e488" providerId="LiveId" clId="{EBDA8346-5621-4EB8-9B0D-B4AE16905463}" dt="2023-12-07T10:21:36.970" v="292"/>
        <pc:sldMkLst>
          <pc:docMk/>
          <pc:sldMk cId="2491551176" sldId="290"/>
        </pc:sldMkLst>
      </pc:sldChg>
      <pc:sldChg chg="modTransition">
        <pc:chgData name="HanSue Lai" userId="8df3f9c130f0e488" providerId="LiveId" clId="{EBDA8346-5621-4EB8-9B0D-B4AE16905463}" dt="2023-12-07T10:21:36.969" v="291"/>
        <pc:sldMkLst>
          <pc:docMk/>
          <pc:sldMk cId="2370403211" sldId="291"/>
        </pc:sldMkLst>
      </pc:sldChg>
      <pc:sldChg chg="modTransition">
        <pc:chgData name="HanSue Lai" userId="8df3f9c130f0e488" providerId="LiveId" clId="{EBDA8346-5621-4EB8-9B0D-B4AE16905463}" dt="2023-12-07T10:21:36.970" v="293"/>
        <pc:sldMkLst>
          <pc:docMk/>
          <pc:sldMk cId="2033713049" sldId="293"/>
        </pc:sldMkLst>
      </pc:sldChg>
      <pc:sldChg chg="modTransition">
        <pc:chgData name="HanSue Lai" userId="8df3f9c130f0e488" providerId="LiveId" clId="{EBDA8346-5621-4EB8-9B0D-B4AE16905463}" dt="2023-12-07T10:21:36.971" v="298"/>
        <pc:sldMkLst>
          <pc:docMk/>
          <pc:sldMk cId="686327687" sldId="295"/>
        </pc:sldMkLst>
      </pc:sldChg>
      <pc:sldChg chg="modTransition">
        <pc:chgData name="HanSue Lai" userId="8df3f9c130f0e488" providerId="LiveId" clId="{EBDA8346-5621-4EB8-9B0D-B4AE16905463}" dt="2023-12-07T10:21:36.972" v="299"/>
        <pc:sldMkLst>
          <pc:docMk/>
          <pc:sldMk cId="2404280561" sldId="296"/>
        </pc:sldMkLst>
      </pc:sldChg>
      <pc:sldChg chg="modTransition">
        <pc:chgData name="HanSue Lai" userId="8df3f9c130f0e488" providerId="LiveId" clId="{EBDA8346-5621-4EB8-9B0D-B4AE16905463}" dt="2023-12-07T10:21:36.973" v="300"/>
        <pc:sldMkLst>
          <pc:docMk/>
          <pc:sldMk cId="2183997648" sldId="297"/>
        </pc:sldMkLst>
      </pc:sldChg>
      <pc:sldChg chg="modTransition">
        <pc:chgData name="HanSue Lai" userId="8df3f9c130f0e488" providerId="LiveId" clId="{EBDA8346-5621-4EB8-9B0D-B4AE16905463}" dt="2023-12-07T10:21:36.974" v="301"/>
        <pc:sldMkLst>
          <pc:docMk/>
          <pc:sldMk cId="4281932681" sldId="298"/>
        </pc:sldMkLst>
      </pc:sldChg>
      <pc:sldChg chg="modTransition">
        <pc:chgData name="HanSue Lai" userId="8df3f9c130f0e488" providerId="LiveId" clId="{EBDA8346-5621-4EB8-9B0D-B4AE16905463}" dt="2023-12-07T10:21:36.967" v="287"/>
        <pc:sldMkLst>
          <pc:docMk/>
          <pc:sldMk cId="1963769174" sldId="334"/>
        </pc:sldMkLst>
      </pc:sldChg>
      <pc:sldChg chg="modTransition">
        <pc:chgData name="HanSue Lai" userId="8df3f9c130f0e488" providerId="LiveId" clId="{EBDA8346-5621-4EB8-9B0D-B4AE16905463}" dt="2023-12-07T10:21:36.970" v="294"/>
        <pc:sldMkLst>
          <pc:docMk/>
          <pc:sldMk cId="18697315" sldId="335"/>
        </pc:sldMkLst>
      </pc:sldChg>
      <pc:sldChg chg="modTransition">
        <pc:chgData name="HanSue Lai" userId="8df3f9c130f0e488" providerId="LiveId" clId="{EBDA8346-5621-4EB8-9B0D-B4AE16905463}" dt="2023-12-07T10:21:36.976" v="302"/>
        <pc:sldMkLst>
          <pc:docMk/>
          <pc:sldMk cId="2427887862" sldId="337"/>
        </pc:sldMkLst>
      </pc:sldChg>
      <pc:sldChg chg="modTransition">
        <pc:chgData name="HanSue Lai" userId="8df3f9c130f0e488" providerId="LiveId" clId="{EBDA8346-5621-4EB8-9B0D-B4AE16905463}" dt="2023-12-07T10:21:36.971" v="296"/>
        <pc:sldMkLst>
          <pc:docMk/>
          <pc:sldMk cId="1084376287" sldId="342"/>
        </pc:sldMkLst>
      </pc:sldChg>
      <pc:sldChg chg="modTransition">
        <pc:chgData name="HanSue Lai" userId="8df3f9c130f0e488" providerId="LiveId" clId="{EBDA8346-5621-4EB8-9B0D-B4AE16905463}" dt="2023-12-07T10:21:36.971" v="295"/>
        <pc:sldMkLst>
          <pc:docMk/>
          <pc:sldMk cId="3179987462" sldId="348"/>
        </pc:sldMkLst>
      </pc:sldChg>
      <pc:sldChg chg="modTransition">
        <pc:chgData name="HanSue Lai" userId="8df3f9c130f0e488" providerId="LiveId" clId="{EBDA8346-5621-4EB8-9B0D-B4AE16905463}" dt="2023-12-07T10:21:36.964" v="271"/>
        <pc:sldMkLst>
          <pc:docMk/>
          <pc:sldMk cId="4143623623" sldId="349"/>
        </pc:sldMkLst>
      </pc:sldChg>
      <pc:sldChg chg="modTransition">
        <pc:chgData name="HanSue Lai" userId="8df3f9c130f0e488" providerId="LiveId" clId="{EBDA8346-5621-4EB8-9B0D-B4AE16905463}" dt="2023-12-07T10:21:36.965" v="276"/>
        <pc:sldMkLst>
          <pc:docMk/>
          <pc:sldMk cId="0" sldId="350"/>
        </pc:sldMkLst>
      </pc:sldChg>
      <pc:sldChg chg="modTransition">
        <pc:chgData name="HanSue Lai" userId="8df3f9c130f0e488" providerId="LiveId" clId="{EBDA8346-5621-4EB8-9B0D-B4AE16905463}" dt="2023-12-07T10:21:36.966" v="279"/>
        <pc:sldMkLst>
          <pc:docMk/>
          <pc:sldMk cId="0" sldId="351"/>
        </pc:sldMkLst>
      </pc:sldChg>
      <pc:sldChg chg="modTransition">
        <pc:chgData name="HanSue Lai" userId="8df3f9c130f0e488" providerId="LiveId" clId="{EBDA8346-5621-4EB8-9B0D-B4AE16905463}" dt="2023-12-07T10:21:36.969" v="289"/>
        <pc:sldMkLst>
          <pc:docMk/>
          <pc:sldMk cId="794126006" sldId="352"/>
        </pc:sldMkLst>
      </pc:sldChg>
      <pc:sldChg chg="modTransition">
        <pc:chgData name="HanSue Lai" userId="8df3f9c130f0e488" providerId="LiveId" clId="{EBDA8346-5621-4EB8-9B0D-B4AE16905463}" dt="2023-12-07T10:21:36.971" v="297"/>
        <pc:sldMkLst>
          <pc:docMk/>
          <pc:sldMk cId="4104934475" sldId="353"/>
        </pc:sldMkLst>
      </pc:sldChg>
      <pc:sldChg chg="modTransition">
        <pc:chgData name="HanSue Lai" userId="8df3f9c130f0e488" providerId="LiveId" clId="{EBDA8346-5621-4EB8-9B0D-B4AE16905463}" dt="2023-12-07T10:21:36.963" v="270"/>
        <pc:sldMkLst>
          <pc:docMk/>
          <pc:sldMk cId="0" sldId="354"/>
        </pc:sldMkLst>
      </pc:sldChg>
      <pc:sldChg chg="modTransition">
        <pc:chgData name="HanSue Lai" userId="8df3f9c130f0e488" providerId="LiveId" clId="{EBDA8346-5621-4EB8-9B0D-B4AE16905463}" dt="2023-12-07T10:21:36.964" v="273"/>
        <pc:sldMkLst>
          <pc:docMk/>
          <pc:sldMk cId="0" sldId="355"/>
        </pc:sldMkLst>
      </pc:sldChg>
      <pc:sldChg chg="modTransition">
        <pc:chgData name="HanSue Lai" userId="8df3f9c130f0e488" providerId="LiveId" clId="{EBDA8346-5621-4EB8-9B0D-B4AE16905463}" dt="2023-12-07T10:21:36.964" v="272"/>
        <pc:sldMkLst>
          <pc:docMk/>
          <pc:sldMk cId="0" sldId="356"/>
        </pc:sldMkLst>
      </pc:sldChg>
      <pc:sldChg chg="modTransition">
        <pc:chgData name="HanSue Lai" userId="8df3f9c130f0e488" providerId="LiveId" clId="{EBDA8346-5621-4EB8-9B0D-B4AE16905463}" dt="2023-12-07T10:21:36.964" v="274"/>
        <pc:sldMkLst>
          <pc:docMk/>
          <pc:sldMk cId="0" sldId="357"/>
        </pc:sldMkLst>
      </pc:sldChg>
      <pc:sldChg chg="modTransition">
        <pc:chgData name="HanSue Lai" userId="8df3f9c130f0e488" providerId="LiveId" clId="{EBDA8346-5621-4EB8-9B0D-B4AE16905463}" dt="2023-12-07T10:21:36.966" v="280"/>
        <pc:sldMkLst>
          <pc:docMk/>
          <pc:sldMk cId="1170169713" sldId="359"/>
        </pc:sldMkLst>
      </pc:sldChg>
      <pc:sldChg chg="modTransition">
        <pc:chgData name="HanSue Lai" userId="8df3f9c130f0e488" providerId="LiveId" clId="{EBDA8346-5621-4EB8-9B0D-B4AE16905463}" dt="2023-12-07T10:21:36.979" v="303"/>
        <pc:sldMkLst>
          <pc:docMk/>
          <pc:sldMk cId="0" sldId="360"/>
        </pc:sldMkLst>
      </pc:sldChg>
      <pc:sldChg chg="modTransition">
        <pc:chgData name="HanSue Lai" userId="8df3f9c130f0e488" providerId="LiveId" clId="{EBDA8346-5621-4EB8-9B0D-B4AE16905463}" dt="2023-12-07T10:21:36.963" v="267"/>
        <pc:sldMkLst>
          <pc:docMk/>
          <pc:sldMk cId="0" sldId="362"/>
        </pc:sldMkLst>
      </pc:sldChg>
      <pc:sldChg chg="modTransition">
        <pc:chgData name="HanSue Lai" userId="8df3f9c130f0e488" providerId="LiveId" clId="{EBDA8346-5621-4EB8-9B0D-B4AE16905463}" dt="2023-12-07T10:21:36.963" v="269"/>
        <pc:sldMkLst>
          <pc:docMk/>
          <pc:sldMk cId="0" sldId="3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FB378-9E81-461D-B412-898F1CD5AFB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zh-TW" altLang="en-US"/>
        </a:p>
      </dgm:t>
    </dgm:pt>
    <dgm:pt modelId="{53BB43C7-C22E-407A-957E-AB14ABCFA3F8}">
      <dgm:prSet phldrT="[文字]" custT="1"/>
      <dgm:spPr/>
      <dgm:t>
        <a:bodyPr/>
        <a:lstStyle/>
        <a:p>
          <a:r>
            <a:rPr lang="en-US" altLang="zh-TW" sz="2400" dirty="0">
              <a:latin typeface="+mn-lt"/>
              <a:ea typeface="+mj-ea"/>
            </a:rPr>
            <a:t>Stage1</a:t>
          </a:r>
          <a:endParaRPr lang="zh-TW" altLang="en-US" sz="2400" dirty="0">
            <a:latin typeface="+mn-lt"/>
            <a:ea typeface="+mj-ea"/>
          </a:endParaRPr>
        </a:p>
      </dgm:t>
    </dgm:pt>
    <dgm:pt modelId="{B09BDF19-1AF3-4100-8BFF-2C1CE455E5D2}" type="parTrans" cxnId="{42453933-0767-45DB-A412-34A59B785135}">
      <dgm:prSet/>
      <dgm:spPr/>
      <dgm:t>
        <a:bodyPr/>
        <a:lstStyle/>
        <a:p>
          <a:endParaRPr lang="zh-TW" altLang="en-US"/>
        </a:p>
      </dgm:t>
    </dgm:pt>
    <dgm:pt modelId="{DFFCDAB2-4054-474D-8D0A-68EBC8996340}" type="sibTrans" cxnId="{42453933-0767-45DB-A412-34A59B785135}">
      <dgm:prSet/>
      <dgm:spPr/>
      <dgm:t>
        <a:bodyPr/>
        <a:lstStyle/>
        <a:p>
          <a:endParaRPr lang="zh-TW" altLang="en-US"/>
        </a:p>
      </dgm:t>
    </dgm:pt>
    <dgm:pt modelId="{1CDC8AD8-98E9-4822-843F-213597C91003}">
      <dgm:prSet phldrT="[文字]" custT="1"/>
      <dgm:spPr/>
      <dgm:t>
        <a:bodyPr/>
        <a:lstStyle/>
        <a:p>
          <a:r>
            <a:rPr lang="en-US" altLang="zh-TW" sz="2400" dirty="0">
              <a:latin typeface="+mn-lt"/>
              <a:ea typeface="+mj-ea"/>
            </a:rPr>
            <a:t>Stage2</a:t>
          </a:r>
          <a:endParaRPr lang="zh-TW" altLang="en-US" sz="2400" dirty="0">
            <a:latin typeface="+mn-lt"/>
            <a:ea typeface="+mj-ea"/>
          </a:endParaRPr>
        </a:p>
      </dgm:t>
    </dgm:pt>
    <dgm:pt modelId="{457B9D0F-597E-49E3-9898-89D4D07E81D8}" type="parTrans" cxnId="{092A16EB-6224-4AE2-92C5-3033EAF333D9}">
      <dgm:prSet/>
      <dgm:spPr/>
      <dgm:t>
        <a:bodyPr/>
        <a:lstStyle/>
        <a:p>
          <a:endParaRPr lang="zh-TW" altLang="en-US"/>
        </a:p>
      </dgm:t>
    </dgm:pt>
    <dgm:pt modelId="{3F51553F-B0D5-48D9-B323-1D4FEBF1B2B7}" type="sibTrans" cxnId="{092A16EB-6224-4AE2-92C5-3033EAF333D9}">
      <dgm:prSet/>
      <dgm:spPr/>
      <dgm:t>
        <a:bodyPr/>
        <a:lstStyle/>
        <a:p>
          <a:endParaRPr lang="zh-TW" altLang="en-US"/>
        </a:p>
      </dgm:t>
    </dgm:pt>
    <dgm:pt modelId="{D47669FD-56D8-44B4-9986-10D0F1872963}">
      <dgm:prSet phldrT="[文字]" custT="1"/>
      <dgm:spPr/>
      <dgm:t>
        <a:bodyPr/>
        <a:lstStyle/>
        <a:p>
          <a:r>
            <a:rPr lang="zh-TW" altLang="en-US" sz="2400" dirty="0">
              <a:latin typeface="+mn-lt"/>
              <a:ea typeface="+mj-ea"/>
            </a:rPr>
            <a:t>訓練：依據</a:t>
          </a:r>
          <a:r>
            <a:rPr lang="en-US" altLang="zh-TW" sz="2400" dirty="0">
              <a:latin typeface="+mn-lt"/>
              <a:ea typeface="+mj-ea"/>
            </a:rPr>
            <a:t>BF</a:t>
          </a:r>
          <a:r>
            <a:rPr lang="zh-TW" altLang="en-US" sz="2400" dirty="0">
              <a:latin typeface="+mn-lt"/>
              <a:ea typeface="+mj-ea"/>
            </a:rPr>
            <a:t>的訊號引導，學習如何控制這些反應</a:t>
          </a:r>
        </a:p>
      </dgm:t>
    </dgm:pt>
    <dgm:pt modelId="{F36D0FC0-8807-4A13-81F1-32FAF1F4B75A}" type="parTrans" cxnId="{52675145-769C-4C5F-84A7-57A082CA0155}">
      <dgm:prSet/>
      <dgm:spPr/>
      <dgm:t>
        <a:bodyPr/>
        <a:lstStyle/>
        <a:p>
          <a:endParaRPr lang="zh-TW" altLang="en-US"/>
        </a:p>
      </dgm:t>
    </dgm:pt>
    <dgm:pt modelId="{81D3CAEE-C756-4D42-BDDA-80093AEC9F82}" type="sibTrans" cxnId="{52675145-769C-4C5F-84A7-57A082CA0155}">
      <dgm:prSet/>
      <dgm:spPr/>
      <dgm:t>
        <a:bodyPr/>
        <a:lstStyle/>
        <a:p>
          <a:endParaRPr lang="zh-TW" altLang="en-US"/>
        </a:p>
      </dgm:t>
    </dgm:pt>
    <dgm:pt modelId="{773D30E1-D304-480E-8A1B-FDA671AD27EB}">
      <dgm:prSet phldrT="[文字]" custT="1"/>
      <dgm:spPr/>
      <dgm:t>
        <a:bodyPr/>
        <a:lstStyle/>
        <a:p>
          <a:r>
            <a:rPr lang="en-US" altLang="zh-TW" sz="2400" dirty="0">
              <a:latin typeface="+mn-lt"/>
              <a:ea typeface="+mj-ea"/>
            </a:rPr>
            <a:t>Stage3</a:t>
          </a:r>
          <a:endParaRPr lang="zh-TW" altLang="en-US" sz="2400" dirty="0">
            <a:latin typeface="+mn-lt"/>
            <a:ea typeface="+mj-ea"/>
          </a:endParaRPr>
        </a:p>
      </dgm:t>
    </dgm:pt>
    <dgm:pt modelId="{A834DCCC-CACF-4656-824E-EDA6AB5AD9E7}" type="parTrans" cxnId="{981BBCF7-DD27-4888-80A6-FED01B724EDF}">
      <dgm:prSet/>
      <dgm:spPr/>
      <dgm:t>
        <a:bodyPr/>
        <a:lstStyle/>
        <a:p>
          <a:endParaRPr lang="zh-TW" altLang="en-US"/>
        </a:p>
      </dgm:t>
    </dgm:pt>
    <dgm:pt modelId="{E4C28CFD-7482-4D58-802B-5F2054664D6B}" type="sibTrans" cxnId="{981BBCF7-DD27-4888-80A6-FED01B724EDF}">
      <dgm:prSet/>
      <dgm:spPr/>
      <dgm:t>
        <a:bodyPr/>
        <a:lstStyle/>
        <a:p>
          <a:endParaRPr lang="zh-TW" altLang="en-US"/>
        </a:p>
      </dgm:t>
    </dgm:pt>
    <dgm:pt modelId="{E08246D1-3378-4CD1-A4F6-81B30B42C548}">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a:latin typeface="+mn-lt"/>
              <a:ea typeface="+mj-ea"/>
            </a:rPr>
            <a:t>將所學類化到日常生活中</a:t>
          </a:r>
          <a:endParaRPr lang="en-US" altLang="zh-TW" sz="2400" dirty="0">
            <a:latin typeface="+mn-lt"/>
            <a:ea typeface="+mj-ea"/>
          </a:endParaRPr>
        </a:p>
      </dgm:t>
    </dgm:pt>
    <dgm:pt modelId="{53DAB0EF-D238-440E-9E9B-5FC5BCF3660E}" type="parTrans" cxnId="{B132679D-7250-45A7-9535-8632D63D84F7}">
      <dgm:prSet/>
      <dgm:spPr/>
      <dgm:t>
        <a:bodyPr/>
        <a:lstStyle/>
        <a:p>
          <a:endParaRPr lang="zh-TW" altLang="en-US"/>
        </a:p>
      </dgm:t>
    </dgm:pt>
    <dgm:pt modelId="{8E6ABACD-3E54-40D1-B7DE-68B02089BCDF}" type="sibTrans" cxnId="{B132679D-7250-45A7-9535-8632D63D84F7}">
      <dgm:prSet/>
      <dgm:spPr/>
      <dgm:t>
        <a:bodyPr/>
        <a:lstStyle/>
        <a:p>
          <a:endParaRPr lang="zh-TW" altLang="en-US"/>
        </a:p>
      </dgm:t>
    </dgm:pt>
    <dgm:pt modelId="{F2C6467E-9AEF-428C-86B1-C9FCB19C1F22}">
      <dgm:prSet phldrT="[文字]" custT="1"/>
      <dgm:spPr/>
      <dgm:t>
        <a:bodyPr/>
        <a:lstStyle/>
        <a:p>
          <a:r>
            <a:rPr lang="zh-TW" altLang="en-US" sz="2400" dirty="0">
              <a:latin typeface="+mn-lt"/>
              <a:ea typeface="+mj-ea"/>
            </a:rPr>
            <a:t>對於內在歷程</a:t>
          </a:r>
          <a:r>
            <a:rPr lang="en-US" altLang="zh-TW" sz="2400" dirty="0">
              <a:latin typeface="+mn-lt"/>
              <a:ea typeface="+mj-ea"/>
            </a:rPr>
            <a:t>(</a:t>
          </a:r>
          <a:r>
            <a:rPr lang="zh-TW" altLang="en-US" sz="2400" dirty="0">
              <a:latin typeface="+mn-lt"/>
              <a:ea typeface="+mj-ea"/>
            </a:rPr>
            <a:t>不適應的反應</a:t>
          </a:r>
          <a:r>
            <a:rPr lang="en-US" altLang="zh-TW" sz="2400" dirty="0">
              <a:latin typeface="+mn-lt"/>
              <a:ea typeface="+mj-ea"/>
            </a:rPr>
            <a:t>)</a:t>
          </a:r>
          <a:r>
            <a:rPr lang="zh-TW" altLang="en-US" sz="2400" dirty="0">
              <a:latin typeface="+mn-lt"/>
              <a:ea typeface="+mj-ea"/>
            </a:rPr>
            <a:t>增加覺察</a:t>
          </a:r>
          <a:r>
            <a:rPr lang="en-US" altLang="zh-TW" sz="2400" dirty="0">
              <a:latin typeface="+mn-lt"/>
              <a:ea typeface="+mj-ea"/>
            </a:rPr>
            <a:t>(awareness)</a:t>
          </a:r>
          <a:endParaRPr lang="zh-TW" altLang="en-US" sz="2400" dirty="0">
            <a:latin typeface="+mn-lt"/>
            <a:ea typeface="+mj-ea"/>
          </a:endParaRPr>
        </a:p>
      </dgm:t>
    </dgm:pt>
    <dgm:pt modelId="{6FECA14F-8E48-4E77-A861-7436CE72990F}" type="parTrans" cxnId="{15F87627-9C06-4376-91C7-6AFA125BDF13}">
      <dgm:prSet/>
      <dgm:spPr/>
      <dgm:t>
        <a:bodyPr/>
        <a:lstStyle/>
        <a:p>
          <a:endParaRPr lang="zh-TW" altLang="en-US"/>
        </a:p>
      </dgm:t>
    </dgm:pt>
    <dgm:pt modelId="{78AF23E8-B3D9-46C4-A3C6-95864DC2DC50}" type="sibTrans" cxnId="{15F87627-9C06-4376-91C7-6AFA125BDF13}">
      <dgm:prSet/>
      <dgm:spPr/>
      <dgm:t>
        <a:bodyPr/>
        <a:lstStyle/>
        <a:p>
          <a:endParaRPr lang="zh-TW" altLang="en-US"/>
        </a:p>
      </dgm:t>
    </dgm:pt>
    <dgm:pt modelId="{503CE093-E606-46DC-A86C-55D95967FB52}" type="pres">
      <dgm:prSet presAssocID="{899FB378-9E81-461D-B412-898F1CD5AFB6}" presName="linearFlow" presStyleCnt="0">
        <dgm:presLayoutVars>
          <dgm:dir/>
          <dgm:animLvl val="lvl"/>
          <dgm:resizeHandles val="exact"/>
        </dgm:presLayoutVars>
      </dgm:prSet>
      <dgm:spPr/>
    </dgm:pt>
    <dgm:pt modelId="{FD86C466-C099-48AF-91A1-0E0A8EBC5908}" type="pres">
      <dgm:prSet presAssocID="{53BB43C7-C22E-407A-957E-AB14ABCFA3F8}" presName="composite" presStyleCnt="0"/>
      <dgm:spPr/>
    </dgm:pt>
    <dgm:pt modelId="{04E71826-5ED1-402A-BE20-08C8BF58C017}" type="pres">
      <dgm:prSet presAssocID="{53BB43C7-C22E-407A-957E-AB14ABCFA3F8}" presName="parentText" presStyleLbl="alignNode1" presStyleIdx="0" presStyleCnt="3">
        <dgm:presLayoutVars>
          <dgm:chMax val="1"/>
          <dgm:bulletEnabled val="1"/>
        </dgm:presLayoutVars>
      </dgm:prSet>
      <dgm:spPr/>
    </dgm:pt>
    <dgm:pt modelId="{559F5056-3024-4923-9165-9D69DCCF3D82}" type="pres">
      <dgm:prSet presAssocID="{53BB43C7-C22E-407A-957E-AB14ABCFA3F8}" presName="descendantText" presStyleLbl="alignAcc1" presStyleIdx="0" presStyleCnt="3" custLinFactNeighborX="252">
        <dgm:presLayoutVars>
          <dgm:bulletEnabled val="1"/>
        </dgm:presLayoutVars>
      </dgm:prSet>
      <dgm:spPr/>
    </dgm:pt>
    <dgm:pt modelId="{331ABAFB-3205-44EE-A39E-7910C496501F}" type="pres">
      <dgm:prSet presAssocID="{DFFCDAB2-4054-474D-8D0A-68EBC8996340}" presName="sp" presStyleCnt="0"/>
      <dgm:spPr/>
    </dgm:pt>
    <dgm:pt modelId="{3139EE9B-053E-434A-8F7C-396F6D3FE55A}" type="pres">
      <dgm:prSet presAssocID="{1CDC8AD8-98E9-4822-843F-213597C91003}" presName="composite" presStyleCnt="0"/>
      <dgm:spPr/>
    </dgm:pt>
    <dgm:pt modelId="{8A8B023D-8C00-4480-8154-ECF3C103997F}" type="pres">
      <dgm:prSet presAssocID="{1CDC8AD8-98E9-4822-843F-213597C91003}" presName="parentText" presStyleLbl="alignNode1" presStyleIdx="1" presStyleCnt="3">
        <dgm:presLayoutVars>
          <dgm:chMax val="1"/>
          <dgm:bulletEnabled val="1"/>
        </dgm:presLayoutVars>
      </dgm:prSet>
      <dgm:spPr/>
    </dgm:pt>
    <dgm:pt modelId="{AAD5864D-4487-498A-946F-ECD77F2E4AF0}" type="pres">
      <dgm:prSet presAssocID="{1CDC8AD8-98E9-4822-843F-213597C91003}" presName="descendantText" presStyleLbl="alignAcc1" presStyleIdx="1" presStyleCnt="3">
        <dgm:presLayoutVars>
          <dgm:bulletEnabled val="1"/>
        </dgm:presLayoutVars>
      </dgm:prSet>
      <dgm:spPr/>
    </dgm:pt>
    <dgm:pt modelId="{EFFD4785-D96A-4D44-9C0A-7BC13FEE8B47}" type="pres">
      <dgm:prSet presAssocID="{3F51553F-B0D5-48D9-B323-1D4FEBF1B2B7}" presName="sp" presStyleCnt="0"/>
      <dgm:spPr/>
    </dgm:pt>
    <dgm:pt modelId="{9C412EC3-4169-44AF-8935-AC97BABE7876}" type="pres">
      <dgm:prSet presAssocID="{773D30E1-D304-480E-8A1B-FDA671AD27EB}" presName="composite" presStyleCnt="0"/>
      <dgm:spPr/>
    </dgm:pt>
    <dgm:pt modelId="{0B5A117A-DCC1-4CFC-836C-B42AE5A40638}" type="pres">
      <dgm:prSet presAssocID="{773D30E1-D304-480E-8A1B-FDA671AD27EB}" presName="parentText" presStyleLbl="alignNode1" presStyleIdx="2" presStyleCnt="3">
        <dgm:presLayoutVars>
          <dgm:chMax val="1"/>
          <dgm:bulletEnabled val="1"/>
        </dgm:presLayoutVars>
      </dgm:prSet>
      <dgm:spPr/>
    </dgm:pt>
    <dgm:pt modelId="{31223ADA-B701-46B4-998A-B177236BF0B1}" type="pres">
      <dgm:prSet presAssocID="{773D30E1-D304-480E-8A1B-FDA671AD27EB}" presName="descendantText" presStyleLbl="alignAcc1" presStyleIdx="2" presStyleCnt="3" custScaleY="92819">
        <dgm:presLayoutVars>
          <dgm:bulletEnabled val="1"/>
        </dgm:presLayoutVars>
      </dgm:prSet>
      <dgm:spPr/>
    </dgm:pt>
  </dgm:ptLst>
  <dgm:cxnLst>
    <dgm:cxn modelId="{15F87627-9C06-4376-91C7-6AFA125BDF13}" srcId="{53BB43C7-C22E-407A-957E-AB14ABCFA3F8}" destId="{F2C6467E-9AEF-428C-86B1-C9FCB19C1F22}" srcOrd="0" destOrd="0" parTransId="{6FECA14F-8E48-4E77-A861-7436CE72990F}" sibTransId="{78AF23E8-B3D9-46C4-A3C6-95864DC2DC50}"/>
    <dgm:cxn modelId="{42453933-0767-45DB-A412-34A59B785135}" srcId="{899FB378-9E81-461D-B412-898F1CD5AFB6}" destId="{53BB43C7-C22E-407A-957E-AB14ABCFA3F8}" srcOrd="0" destOrd="0" parTransId="{B09BDF19-1AF3-4100-8BFF-2C1CE455E5D2}" sibTransId="{DFFCDAB2-4054-474D-8D0A-68EBC8996340}"/>
    <dgm:cxn modelId="{52675145-769C-4C5F-84A7-57A082CA0155}" srcId="{1CDC8AD8-98E9-4822-843F-213597C91003}" destId="{D47669FD-56D8-44B4-9986-10D0F1872963}" srcOrd="0" destOrd="0" parTransId="{F36D0FC0-8807-4A13-81F1-32FAF1F4B75A}" sibTransId="{81D3CAEE-C756-4D42-BDDA-80093AEC9F82}"/>
    <dgm:cxn modelId="{6B59A774-626F-4E28-81E5-484EA827D286}" type="presOf" srcId="{53BB43C7-C22E-407A-957E-AB14ABCFA3F8}" destId="{04E71826-5ED1-402A-BE20-08C8BF58C017}" srcOrd="0" destOrd="0" presId="urn:microsoft.com/office/officeart/2005/8/layout/chevron2"/>
    <dgm:cxn modelId="{C8B37976-79F4-45E7-8872-149E25503A4D}" type="presOf" srcId="{773D30E1-D304-480E-8A1B-FDA671AD27EB}" destId="{0B5A117A-DCC1-4CFC-836C-B42AE5A40638}" srcOrd="0" destOrd="0" presId="urn:microsoft.com/office/officeart/2005/8/layout/chevron2"/>
    <dgm:cxn modelId="{1AD59F76-18B3-4371-BD37-C8F7CA71BF19}" type="presOf" srcId="{F2C6467E-9AEF-428C-86B1-C9FCB19C1F22}" destId="{559F5056-3024-4923-9165-9D69DCCF3D82}" srcOrd="0" destOrd="0" presId="urn:microsoft.com/office/officeart/2005/8/layout/chevron2"/>
    <dgm:cxn modelId="{B132679D-7250-45A7-9535-8632D63D84F7}" srcId="{773D30E1-D304-480E-8A1B-FDA671AD27EB}" destId="{E08246D1-3378-4CD1-A4F6-81B30B42C548}" srcOrd="0" destOrd="0" parTransId="{53DAB0EF-D238-440E-9E9B-5FC5BCF3660E}" sibTransId="{8E6ABACD-3E54-40D1-B7DE-68B02089BCDF}"/>
    <dgm:cxn modelId="{B69502CE-35E5-46B9-8007-CD7DDC933E0D}" type="presOf" srcId="{D47669FD-56D8-44B4-9986-10D0F1872963}" destId="{AAD5864D-4487-498A-946F-ECD77F2E4AF0}" srcOrd="0" destOrd="0" presId="urn:microsoft.com/office/officeart/2005/8/layout/chevron2"/>
    <dgm:cxn modelId="{B8B40BCE-F531-448A-BD86-D13D42E8CE5F}" type="presOf" srcId="{899FB378-9E81-461D-B412-898F1CD5AFB6}" destId="{503CE093-E606-46DC-A86C-55D95967FB52}" srcOrd="0" destOrd="0" presId="urn:microsoft.com/office/officeart/2005/8/layout/chevron2"/>
    <dgm:cxn modelId="{092A16EB-6224-4AE2-92C5-3033EAF333D9}" srcId="{899FB378-9E81-461D-B412-898F1CD5AFB6}" destId="{1CDC8AD8-98E9-4822-843F-213597C91003}" srcOrd="1" destOrd="0" parTransId="{457B9D0F-597E-49E3-9898-89D4D07E81D8}" sibTransId="{3F51553F-B0D5-48D9-B323-1D4FEBF1B2B7}"/>
    <dgm:cxn modelId="{08DA82F6-FD12-4094-93A0-4D03236115F3}" type="presOf" srcId="{E08246D1-3378-4CD1-A4F6-81B30B42C548}" destId="{31223ADA-B701-46B4-998A-B177236BF0B1}" srcOrd="0" destOrd="0" presId="urn:microsoft.com/office/officeart/2005/8/layout/chevron2"/>
    <dgm:cxn modelId="{981BBCF7-DD27-4888-80A6-FED01B724EDF}" srcId="{899FB378-9E81-461D-B412-898F1CD5AFB6}" destId="{773D30E1-D304-480E-8A1B-FDA671AD27EB}" srcOrd="2" destOrd="0" parTransId="{A834DCCC-CACF-4656-824E-EDA6AB5AD9E7}" sibTransId="{E4C28CFD-7482-4D58-802B-5F2054664D6B}"/>
    <dgm:cxn modelId="{4A61DBFA-33A5-440F-A47B-E863DD01774F}" type="presOf" srcId="{1CDC8AD8-98E9-4822-843F-213597C91003}" destId="{8A8B023D-8C00-4480-8154-ECF3C103997F}" srcOrd="0" destOrd="0" presId="urn:microsoft.com/office/officeart/2005/8/layout/chevron2"/>
    <dgm:cxn modelId="{DF5F1D8A-5454-449D-B79A-DB1DFBCB2E16}" type="presParOf" srcId="{503CE093-E606-46DC-A86C-55D95967FB52}" destId="{FD86C466-C099-48AF-91A1-0E0A8EBC5908}" srcOrd="0" destOrd="0" presId="urn:microsoft.com/office/officeart/2005/8/layout/chevron2"/>
    <dgm:cxn modelId="{F4B30C61-C278-4124-BAFC-9A4B4A1840C7}" type="presParOf" srcId="{FD86C466-C099-48AF-91A1-0E0A8EBC5908}" destId="{04E71826-5ED1-402A-BE20-08C8BF58C017}" srcOrd="0" destOrd="0" presId="urn:microsoft.com/office/officeart/2005/8/layout/chevron2"/>
    <dgm:cxn modelId="{CB4DC2B9-CC45-44A0-A9A8-B4A3A6BB5303}" type="presParOf" srcId="{FD86C466-C099-48AF-91A1-0E0A8EBC5908}" destId="{559F5056-3024-4923-9165-9D69DCCF3D82}" srcOrd="1" destOrd="0" presId="urn:microsoft.com/office/officeart/2005/8/layout/chevron2"/>
    <dgm:cxn modelId="{780174C3-0807-43C9-853D-AE2C8FEDB45A}" type="presParOf" srcId="{503CE093-E606-46DC-A86C-55D95967FB52}" destId="{331ABAFB-3205-44EE-A39E-7910C496501F}" srcOrd="1" destOrd="0" presId="urn:microsoft.com/office/officeart/2005/8/layout/chevron2"/>
    <dgm:cxn modelId="{791A9863-966A-43E0-A51D-665785A6C98B}" type="presParOf" srcId="{503CE093-E606-46DC-A86C-55D95967FB52}" destId="{3139EE9B-053E-434A-8F7C-396F6D3FE55A}" srcOrd="2" destOrd="0" presId="urn:microsoft.com/office/officeart/2005/8/layout/chevron2"/>
    <dgm:cxn modelId="{27236E3F-F4E5-41FF-BBE7-F7CB4BDAB356}" type="presParOf" srcId="{3139EE9B-053E-434A-8F7C-396F6D3FE55A}" destId="{8A8B023D-8C00-4480-8154-ECF3C103997F}" srcOrd="0" destOrd="0" presId="urn:microsoft.com/office/officeart/2005/8/layout/chevron2"/>
    <dgm:cxn modelId="{18DBB3DB-098A-4D1C-9F65-49A2FAF77785}" type="presParOf" srcId="{3139EE9B-053E-434A-8F7C-396F6D3FE55A}" destId="{AAD5864D-4487-498A-946F-ECD77F2E4AF0}" srcOrd="1" destOrd="0" presId="urn:microsoft.com/office/officeart/2005/8/layout/chevron2"/>
    <dgm:cxn modelId="{F623F7B9-8955-48F9-AE18-A731C09A86C9}" type="presParOf" srcId="{503CE093-E606-46DC-A86C-55D95967FB52}" destId="{EFFD4785-D96A-4D44-9C0A-7BC13FEE8B47}" srcOrd="3" destOrd="0" presId="urn:microsoft.com/office/officeart/2005/8/layout/chevron2"/>
    <dgm:cxn modelId="{2DB24062-3A67-49F8-A7ED-CB4B9BEB121F}" type="presParOf" srcId="{503CE093-E606-46DC-A86C-55D95967FB52}" destId="{9C412EC3-4169-44AF-8935-AC97BABE7876}" srcOrd="4" destOrd="0" presId="urn:microsoft.com/office/officeart/2005/8/layout/chevron2"/>
    <dgm:cxn modelId="{93D22283-B7BD-4291-8401-5C8041D4DA71}" type="presParOf" srcId="{9C412EC3-4169-44AF-8935-AC97BABE7876}" destId="{0B5A117A-DCC1-4CFC-836C-B42AE5A40638}" srcOrd="0" destOrd="0" presId="urn:microsoft.com/office/officeart/2005/8/layout/chevron2"/>
    <dgm:cxn modelId="{19EFD3C4-1E1C-4D16-B8C5-84085C3F258C}" type="presParOf" srcId="{9C412EC3-4169-44AF-8935-AC97BABE7876}" destId="{31223ADA-B701-46B4-998A-B177236BF0B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FFB14-3ACB-42CC-86CB-0EF8F160E0C8}"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zh-TW" altLang="en-US"/>
        </a:p>
      </dgm:t>
    </dgm:pt>
    <dgm:pt modelId="{EAA5F2C2-4AEB-4B02-8B28-D1D97C78AF95}">
      <dgm:prSet phldrT="[文字]" custT="1"/>
      <dgm:spPr/>
      <dgm:t>
        <a:bodyPr/>
        <a:lstStyle/>
        <a:p>
          <a:r>
            <a:rPr lang="zh-TW" altLang="en-US" sz="2800" b="1" dirty="0"/>
            <a:t>基準期</a:t>
          </a:r>
        </a:p>
      </dgm:t>
    </dgm:pt>
    <dgm:pt modelId="{2F214D0C-A47B-48CD-B453-10C1F0A89FAF}" type="parTrans" cxnId="{923303A8-C708-4AEC-93F4-E5202B158315}">
      <dgm:prSet/>
      <dgm:spPr/>
      <dgm:t>
        <a:bodyPr/>
        <a:lstStyle/>
        <a:p>
          <a:endParaRPr lang="zh-TW" altLang="en-US"/>
        </a:p>
      </dgm:t>
    </dgm:pt>
    <dgm:pt modelId="{B2CA0FDD-7493-4D65-BAB0-2CD8C0B8235D}" type="sibTrans" cxnId="{923303A8-C708-4AEC-93F4-E5202B158315}">
      <dgm:prSet/>
      <dgm:spPr/>
      <dgm:t>
        <a:bodyPr/>
        <a:lstStyle/>
        <a:p>
          <a:endParaRPr lang="zh-TW" altLang="en-US"/>
        </a:p>
      </dgm:t>
    </dgm:pt>
    <dgm:pt modelId="{F7FC7158-BCCB-42FD-93C3-B48CBFA6EF92}">
      <dgm:prSet phldrT="[文字]" custT="1"/>
      <dgm:spPr/>
      <dgm:t>
        <a:bodyPr/>
        <a:lstStyle/>
        <a:p>
          <a:r>
            <a:rPr lang="zh-TW" altLang="en-US" sz="2800" b="1" dirty="0"/>
            <a:t>壓力期</a:t>
          </a:r>
        </a:p>
      </dgm:t>
    </dgm:pt>
    <dgm:pt modelId="{B090C366-D514-4E63-BC16-F25687357A75}" type="parTrans" cxnId="{4FC47C5C-9C1B-4BB7-B3C2-87CD6E6F77EF}">
      <dgm:prSet/>
      <dgm:spPr/>
      <dgm:t>
        <a:bodyPr/>
        <a:lstStyle/>
        <a:p>
          <a:endParaRPr lang="zh-TW" altLang="en-US"/>
        </a:p>
      </dgm:t>
    </dgm:pt>
    <dgm:pt modelId="{A0663E9E-F4E1-4FED-8FC9-1E4DCE87BD95}" type="sibTrans" cxnId="{4FC47C5C-9C1B-4BB7-B3C2-87CD6E6F77EF}">
      <dgm:prSet/>
      <dgm:spPr/>
      <dgm:t>
        <a:bodyPr/>
        <a:lstStyle/>
        <a:p>
          <a:endParaRPr lang="zh-TW" altLang="en-US"/>
        </a:p>
      </dgm:t>
    </dgm:pt>
    <dgm:pt modelId="{AA38B2DB-28C0-47C6-973E-1895836971F6}">
      <dgm:prSet phldrT="[文字]" custT="1"/>
      <dgm:spPr/>
      <dgm:t>
        <a:bodyPr/>
        <a:lstStyle/>
        <a:p>
          <a:r>
            <a:rPr lang="zh-TW" altLang="en-US" sz="2800" b="1" dirty="0"/>
            <a:t>恢復期</a:t>
          </a:r>
        </a:p>
      </dgm:t>
    </dgm:pt>
    <dgm:pt modelId="{BE1A3700-5A33-4AF9-9B27-14DC6FC2A5C5}" type="parTrans" cxnId="{B23C1134-28F9-4ADC-A8AB-4DF3B3C545B4}">
      <dgm:prSet/>
      <dgm:spPr/>
      <dgm:t>
        <a:bodyPr/>
        <a:lstStyle/>
        <a:p>
          <a:endParaRPr lang="zh-TW" altLang="en-US"/>
        </a:p>
      </dgm:t>
    </dgm:pt>
    <dgm:pt modelId="{132865B7-1C4B-46DA-A09C-699340D2DB89}" type="sibTrans" cxnId="{B23C1134-28F9-4ADC-A8AB-4DF3B3C545B4}">
      <dgm:prSet/>
      <dgm:spPr/>
      <dgm:t>
        <a:bodyPr/>
        <a:lstStyle/>
        <a:p>
          <a:endParaRPr lang="zh-TW" altLang="en-US"/>
        </a:p>
      </dgm:t>
    </dgm:pt>
    <dgm:pt modelId="{8D1E0157-55BA-4837-BCCE-853B7AFCE06B}">
      <dgm:prSet phldrT="[文字]" custT="1"/>
      <dgm:spPr/>
      <dgm:t>
        <a:bodyPr/>
        <a:lstStyle/>
        <a:p>
          <a:r>
            <a:rPr lang="zh-TW" altLang="en-US" sz="2800" b="1" dirty="0"/>
            <a:t>放鬆期</a:t>
          </a:r>
        </a:p>
      </dgm:t>
    </dgm:pt>
    <dgm:pt modelId="{465A5C70-C826-44E1-ACBB-253B1CC27E09}" type="parTrans" cxnId="{61FF34C7-2251-4068-981F-538C61659806}">
      <dgm:prSet/>
      <dgm:spPr/>
      <dgm:t>
        <a:bodyPr/>
        <a:lstStyle/>
        <a:p>
          <a:endParaRPr lang="zh-TW" altLang="en-US"/>
        </a:p>
      </dgm:t>
    </dgm:pt>
    <dgm:pt modelId="{59557B07-8DE4-404A-BDD0-1B9A314FF1FF}" type="sibTrans" cxnId="{61FF34C7-2251-4068-981F-538C61659806}">
      <dgm:prSet/>
      <dgm:spPr/>
      <dgm:t>
        <a:bodyPr/>
        <a:lstStyle/>
        <a:p>
          <a:endParaRPr lang="zh-TW" altLang="en-US"/>
        </a:p>
      </dgm:t>
    </dgm:pt>
    <dgm:pt modelId="{F0B10E48-4C2A-4BD1-8D0C-041DD9FB8669}" type="pres">
      <dgm:prSet presAssocID="{65CFFB14-3ACB-42CC-86CB-0EF8F160E0C8}" presName="CompostProcess" presStyleCnt="0">
        <dgm:presLayoutVars>
          <dgm:dir/>
          <dgm:resizeHandles val="exact"/>
        </dgm:presLayoutVars>
      </dgm:prSet>
      <dgm:spPr/>
    </dgm:pt>
    <dgm:pt modelId="{CB09ADAC-CFDF-4FB9-8284-CC4A5128AF64}" type="pres">
      <dgm:prSet presAssocID="{65CFFB14-3ACB-42CC-86CB-0EF8F160E0C8}" presName="arrow" presStyleLbl="bgShp" presStyleIdx="0" presStyleCnt="1"/>
      <dgm:spPr/>
    </dgm:pt>
    <dgm:pt modelId="{CB9705F4-F7D8-4750-AD48-BBAAAC62D949}" type="pres">
      <dgm:prSet presAssocID="{65CFFB14-3ACB-42CC-86CB-0EF8F160E0C8}" presName="linearProcess" presStyleCnt="0"/>
      <dgm:spPr/>
    </dgm:pt>
    <dgm:pt modelId="{80687A96-BF1C-4B3A-A0BD-FBFB6E721D17}" type="pres">
      <dgm:prSet presAssocID="{EAA5F2C2-4AEB-4B02-8B28-D1D97C78AF95}" presName="textNode" presStyleLbl="node1" presStyleIdx="0" presStyleCnt="4">
        <dgm:presLayoutVars>
          <dgm:bulletEnabled val="1"/>
        </dgm:presLayoutVars>
      </dgm:prSet>
      <dgm:spPr/>
    </dgm:pt>
    <dgm:pt modelId="{1FAB6776-BFD5-48CC-86EF-C1B35E9D545B}" type="pres">
      <dgm:prSet presAssocID="{B2CA0FDD-7493-4D65-BAB0-2CD8C0B8235D}" presName="sibTrans" presStyleCnt="0"/>
      <dgm:spPr/>
    </dgm:pt>
    <dgm:pt modelId="{D03D59E4-8C13-4D75-B822-D70049C0B08C}" type="pres">
      <dgm:prSet presAssocID="{F7FC7158-BCCB-42FD-93C3-B48CBFA6EF92}" presName="textNode" presStyleLbl="node1" presStyleIdx="1" presStyleCnt="4">
        <dgm:presLayoutVars>
          <dgm:bulletEnabled val="1"/>
        </dgm:presLayoutVars>
      </dgm:prSet>
      <dgm:spPr/>
    </dgm:pt>
    <dgm:pt modelId="{BD62E776-0B65-4BD6-9721-0793A5E2825C}" type="pres">
      <dgm:prSet presAssocID="{A0663E9E-F4E1-4FED-8FC9-1E4DCE87BD95}" presName="sibTrans" presStyleCnt="0"/>
      <dgm:spPr/>
    </dgm:pt>
    <dgm:pt modelId="{9D72FD8C-4003-47B6-8ADA-A3A98EE45347}" type="pres">
      <dgm:prSet presAssocID="{AA38B2DB-28C0-47C6-973E-1895836971F6}" presName="textNode" presStyleLbl="node1" presStyleIdx="2" presStyleCnt="4">
        <dgm:presLayoutVars>
          <dgm:bulletEnabled val="1"/>
        </dgm:presLayoutVars>
      </dgm:prSet>
      <dgm:spPr/>
    </dgm:pt>
    <dgm:pt modelId="{720BEA74-39C8-4C62-85B4-5745E93D568A}" type="pres">
      <dgm:prSet presAssocID="{132865B7-1C4B-46DA-A09C-699340D2DB89}" presName="sibTrans" presStyleCnt="0"/>
      <dgm:spPr/>
    </dgm:pt>
    <dgm:pt modelId="{1D4C77C9-9F84-4F4B-BC4E-D1CED1370969}" type="pres">
      <dgm:prSet presAssocID="{8D1E0157-55BA-4837-BCCE-853B7AFCE06B}" presName="textNode" presStyleLbl="node1" presStyleIdx="3" presStyleCnt="4">
        <dgm:presLayoutVars>
          <dgm:bulletEnabled val="1"/>
        </dgm:presLayoutVars>
      </dgm:prSet>
      <dgm:spPr/>
    </dgm:pt>
  </dgm:ptLst>
  <dgm:cxnLst>
    <dgm:cxn modelId="{B23C1134-28F9-4ADC-A8AB-4DF3B3C545B4}" srcId="{65CFFB14-3ACB-42CC-86CB-0EF8F160E0C8}" destId="{AA38B2DB-28C0-47C6-973E-1895836971F6}" srcOrd="2" destOrd="0" parTransId="{BE1A3700-5A33-4AF9-9B27-14DC6FC2A5C5}" sibTransId="{132865B7-1C4B-46DA-A09C-699340D2DB89}"/>
    <dgm:cxn modelId="{61E8F35B-F532-4AE6-8406-7F6F17318BAF}" type="presOf" srcId="{EAA5F2C2-4AEB-4B02-8B28-D1D97C78AF95}" destId="{80687A96-BF1C-4B3A-A0BD-FBFB6E721D17}" srcOrd="0" destOrd="0" presId="urn:microsoft.com/office/officeart/2005/8/layout/hProcess9"/>
    <dgm:cxn modelId="{4FC47C5C-9C1B-4BB7-B3C2-87CD6E6F77EF}" srcId="{65CFFB14-3ACB-42CC-86CB-0EF8F160E0C8}" destId="{F7FC7158-BCCB-42FD-93C3-B48CBFA6EF92}" srcOrd="1" destOrd="0" parTransId="{B090C366-D514-4E63-BC16-F25687357A75}" sibTransId="{A0663E9E-F4E1-4FED-8FC9-1E4DCE87BD95}"/>
    <dgm:cxn modelId="{8AD0AD5E-52D6-4711-A85D-5E44C5E40C59}" type="presOf" srcId="{F7FC7158-BCCB-42FD-93C3-B48CBFA6EF92}" destId="{D03D59E4-8C13-4D75-B822-D70049C0B08C}" srcOrd="0" destOrd="0" presId="urn:microsoft.com/office/officeart/2005/8/layout/hProcess9"/>
    <dgm:cxn modelId="{923303A8-C708-4AEC-93F4-E5202B158315}" srcId="{65CFFB14-3ACB-42CC-86CB-0EF8F160E0C8}" destId="{EAA5F2C2-4AEB-4B02-8B28-D1D97C78AF95}" srcOrd="0" destOrd="0" parTransId="{2F214D0C-A47B-48CD-B453-10C1F0A89FAF}" sibTransId="{B2CA0FDD-7493-4D65-BAB0-2CD8C0B8235D}"/>
    <dgm:cxn modelId="{3B32D6A8-F4BF-4D82-9F6E-8BB468AC94F9}" type="presOf" srcId="{65CFFB14-3ACB-42CC-86CB-0EF8F160E0C8}" destId="{F0B10E48-4C2A-4BD1-8D0C-041DD9FB8669}" srcOrd="0" destOrd="0" presId="urn:microsoft.com/office/officeart/2005/8/layout/hProcess9"/>
    <dgm:cxn modelId="{61FF34C7-2251-4068-981F-538C61659806}" srcId="{65CFFB14-3ACB-42CC-86CB-0EF8F160E0C8}" destId="{8D1E0157-55BA-4837-BCCE-853B7AFCE06B}" srcOrd="3" destOrd="0" parTransId="{465A5C70-C826-44E1-ACBB-253B1CC27E09}" sibTransId="{59557B07-8DE4-404A-BDD0-1B9A314FF1FF}"/>
    <dgm:cxn modelId="{B7415DCA-4FA9-49C8-851B-0107B880971D}" type="presOf" srcId="{AA38B2DB-28C0-47C6-973E-1895836971F6}" destId="{9D72FD8C-4003-47B6-8ADA-A3A98EE45347}" srcOrd="0" destOrd="0" presId="urn:microsoft.com/office/officeart/2005/8/layout/hProcess9"/>
    <dgm:cxn modelId="{E14C98F4-39C8-4614-A2C3-1D723A3E0E40}" type="presOf" srcId="{8D1E0157-55BA-4837-BCCE-853B7AFCE06B}" destId="{1D4C77C9-9F84-4F4B-BC4E-D1CED1370969}" srcOrd="0" destOrd="0" presId="urn:microsoft.com/office/officeart/2005/8/layout/hProcess9"/>
    <dgm:cxn modelId="{7DDE1D09-CA58-4F2C-8444-6F7E5182707E}" type="presParOf" srcId="{F0B10E48-4C2A-4BD1-8D0C-041DD9FB8669}" destId="{CB09ADAC-CFDF-4FB9-8284-CC4A5128AF64}" srcOrd="0" destOrd="0" presId="urn:microsoft.com/office/officeart/2005/8/layout/hProcess9"/>
    <dgm:cxn modelId="{8324786B-0186-41F8-950E-F9AB0EF54A20}" type="presParOf" srcId="{F0B10E48-4C2A-4BD1-8D0C-041DD9FB8669}" destId="{CB9705F4-F7D8-4750-AD48-BBAAAC62D949}" srcOrd="1" destOrd="0" presId="urn:microsoft.com/office/officeart/2005/8/layout/hProcess9"/>
    <dgm:cxn modelId="{3C706EBA-302B-444F-9CC4-CB1B0FE46093}" type="presParOf" srcId="{CB9705F4-F7D8-4750-AD48-BBAAAC62D949}" destId="{80687A96-BF1C-4B3A-A0BD-FBFB6E721D17}" srcOrd="0" destOrd="0" presId="urn:microsoft.com/office/officeart/2005/8/layout/hProcess9"/>
    <dgm:cxn modelId="{ED82B750-6B19-4FCA-8FD4-2205FC329606}" type="presParOf" srcId="{CB9705F4-F7D8-4750-AD48-BBAAAC62D949}" destId="{1FAB6776-BFD5-48CC-86EF-C1B35E9D545B}" srcOrd="1" destOrd="0" presId="urn:microsoft.com/office/officeart/2005/8/layout/hProcess9"/>
    <dgm:cxn modelId="{7EC01A97-1C60-45FD-9E20-EB0696DDFCFA}" type="presParOf" srcId="{CB9705F4-F7D8-4750-AD48-BBAAAC62D949}" destId="{D03D59E4-8C13-4D75-B822-D70049C0B08C}" srcOrd="2" destOrd="0" presId="urn:microsoft.com/office/officeart/2005/8/layout/hProcess9"/>
    <dgm:cxn modelId="{04BE6ECA-AD6D-4CC0-A8FD-58ADF1F7D6D3}" type="presParOf" srcId="{CB9705F4-F7D8-4750-AD48-BBAAAC62D949}" destId="{BD62E776-0B65-4BD6-9721-0793A5E2825C}" srcOrd="3" destOrd="0" presId="urn:microsoft.com/office/officeart/2005/8/layout/hProcess9"/>
    <dgm:cxn modelId="{6D5329C4-7ED2-4A3F-83A8-4BF2EB3E12FC}" type="presParOf" srcId="{CB9705F4-F7D8-4750-AD48-BBAAAC62D949}" destId="{9D72FD8C-4003-47B6-8ADA-A3A98EE45347}" srcOrd="4" destOrd="0" presId="urn:microsoft.com/office/officeart/2005/8/layout/hProcess9"/>
    <dgm:cxn modelId="{4A842F47-1FD0-4B75-A8F1-1885387606AE}" type="presParOf" srcId="{CB9705F4-F7D8-4750-AD48-BBAAAC62D949}" destId="{720BEA74-39C8-4C62-85B4-5745E93D568A}" srcOrd="5" destOrd="0" presId="urn:microsoft.com/office/officeart/2005/8/layout/hProcess9"/>
    <dgm:cxn modelId="{8E29FBEA-ADAF-48F0-A270-C101F6C9ECDA}" type="presParOf" srcId="{CB9705F4-F7D8-4750-AD48-BBAAAC62D949}" destId="{1D4C77C9-9F84-4F4B-BC4E-D1CED137096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94853-1138-4412-980B-F2530B0C56BD}"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zh-TW" altLang="en-US"/>
        </a:p>
      </dgm:t>
    </dgm:pt>
    <dgm:pt modelId="{601993EA-77BB-4311-8A8B-6CD2E8C2F954}">
      <dgm:prSet/>
      <dgm:spPr/>
      <dgm:t>
        <a:bodyPr/>
        <a:lstStyle/>
        <a:p>
          <a:pPr rtl="0"/>
          <a:r>
            <a:rPr lang="zh-TW" baseline="0"/>
            <a:t>評估呼吸型態與心跳變異率</a:t>
          </a:r>
          <a:endParaRPr lang="zh-TW"/>
        </a:p>
      </dgm:t>
    </dgm:pt>
    <dgm:pt modelId="{3426053C-2124-4657-930D-4625AAC09B58}" type="parTrans" cxnId="{B98E4923-EDBE-4BE6-9E0D-F5282A5549CC}">
      <dgm:prSet/>
      <dgm:spPr/>
      <dgm:t>
        <a:bodyPr/>
        <a:lstStyle/>
        <a:p>
          <a:endParaRPr lang="zh-TW" altLang="en-US"/>
        </a:p>
      </dgm:t>
    </dgm:pt>
    <dgm:pt modelId="{03024A2C-0C38-4FF7-83AA-0F0073C64832}" type="sibTrans" cxnId="{B98E4923-EDBE-4BE6-9E0D-F5282A5549CC}">
      <dgm:prSet/>
      <dgm:spPr/>
      <dgm:t>
        <a:bodyPr/>
        <a:lstStyle/>
        <a:p>
          <a:endParaRPr lang="zh-TW" altLang="en-US"/>
        </a:p>
      </dgm:t>
    </dgm:pt>
    <dgm:pt modelId="{DCF02D94-0125-45AB-87B7-B34C84E111EB}">
      <dgm:prSet/>
      <dgm:spPr/>
      <dgm:t>
        <a:bodyPr/>
        <a:lstStyle/>
        <a:p>
          <a:pPr rtl="0"/>
          <a:r>
            <a:rPr lang="zh-TW" baseline="0" dirty="0"/>
            <a:t>逐步放慢</a:t>
          </a:r>
          <a:r>
            <a:rPr lang="zh-TW" altLang="en-US" baseline="0" dirty="0"/>
            <a:t>、習慣</a:t>
          </a:r>
          <a:r>
            <a:rPr lang="en-US" altLang="zh-TW" baseline="0" dirty="0"/>
            <a:t>4.5-7</a:t>
          </a:r>
          <a:r>
            <a:rPr lang="zh-TW" altLang="zh-TW" baseline="0" dirty="0"/>
            <a:t>下</a:t>
          </a:r>
          <a:r>
            <a:rPr lang="en-US" altLang="zh-TW" baseline="0" dirty="0"/>
            <a:t>/</a:t>
          </a:r>
          <a:r>
            <a:rPr lang="zh-TW" altLang="zh-TW" baseline="0" dirty="0"/>
            <a:t>分</a:t>
          </a:r>
          <a:r>
            <a:rPr lang="zh-TW" altLang="en-US" baseline="0" dirty="0"/>
            <a:t>的</a:t>
          </a:r>
          <a:r>
            <a:rPr lang="zh-TW" baseline="0" dirty="0"/>
            <a:t>呼吸</a:t>
          </a:r>
          <a:endParaRPr lang="zh-TW" dirty="0"/>
        </a:p>
      </dgm:t>
    </dgm:pt>
    <dgm:pt modelId="{E1EC3D90-4253-49E6-A663-C58F82447274}" type="parTrans" cxnId="{8FF17C3E-C6BC-4034-8DE8-36F4E737C8AD}">
      <dgm:prSet/>
      <dgm:spPr/>
      <dgm:t>
        <a:bodyPr/>
        <a:lstStyle/>
        <a:p>
          <a:endParaRPr lang="zh-TW" altLang="en-US"/>
        </a:p>
      </dgm:t>
    </dgm:pt>
    <dgm:pt modelId="{9793D2EF-8008-4876-B4CF-BE8C9E949717}" type="sibTrans" cxnId="{8FF17C3E-C6BC-4034-8DE8-36F4E737C8AD}">
      <dgm:prSet/>
      <dgm:spPr/>
      <dgm:t>
        <a:bodyPr/>
        <a:lstStyle/>
        <a:p>
          <a:endParaRPr lang="zh-TW" altLang="en-US"/>
        </a:p>
      </dgm:t>
    </dgm:pt>
    <dgm:pt modelId="{88122191-4DE9-43BE-ADD7-D0A843CCD846}">
      <dgm:prSet/>
      <dgm:spPr/>
      <dgm:t>
        <a:bodyPr/>
        <a:lstStyle/>
        <a:p>
          <a:pPr rtl="0"/>
          <a:r>
            <a:rPr lang="zh-TW" baseline="0" dirty="0"/>
            <a:t>於</a:t>
          </a:r>
          <a:r>
            <a:rPr lang="en-US" baseline="0" dirty="0"/>
            <a:t>4.5-7</a:t>
          </a:r>
          <a:r>
            <a:rPr lang="zh-TW" baseline="0" dirty="0"/>
            <a:t>下</a:t>
          </a:r>
          <a:r>
            <a:rPr lang="en-US" baseline="0" dirty="0"/>
            <a:t>/</a:t>
          </a:r>
          <a:r>
            <a:rPr lang="zh-TW" baseline="0" dirty="0"/>
            <a:t>分</a:t>
          </a:r>
          <a:r>
            <a:rPr lang="zh-TW" altLang="en-US" baseline="0" dirty="0"/>
            <a:t>間</a:t>
          </a:r>
          <a:r>
            <a:rPr lang="zh-TW" baseline="0" dirty="0"/>
            <a:t>找到</a:t>
          </a:r>
          <a:r>
            <a:rPr lang="en-US" baseline="0" dirty="0"/>
            <a:t>HRV</a:t>
          </a:r>
          <a:r>
            <a:rPr lang="zh-TW" altLang="en-US" baseline="0" dirty="0"/>
            <a:t>與呼吸型態最佳的速率</a:t>
          </a:r>
          <a:endParaRPr lang="zh-TW" dirty="0"/>
        </a:p>
      </dgm:t>
    </dgm:pt>
    <dgm:pt modelId="{76F3E6A7-4DC3-4851-9ED7-DF1F46801F96}" type="parTrans" cxnId="{41CCF54B-6418-4303-8F1A-F4B30D3C8890}">
      <dgm:prSet/>
      <dgm:spPr/>
      <dgm:t>
        <a:bodyPr/>
        <a:lstStyle/>
        <a:p>
          <a:endParaRPr lang="zh-TW" altLang="en-US"/>
        </a:p>
      </dgm:t>
    </dgm:pt>
    <dgm:pt modelId="{16B87F77-F53B-4CEA-A513-E88DA60A6F35}" type="sibTrans" cxnId="{41CCF54B-6418-4303-8F1A-F4B30D3C8890}">
      <dgm:prSet/>
      <dgm:spPr/>
      <dgm:t>
        <a:bodyPr/>
        <a:lstStyle/>
        <a:p>
          <a:endParaRPr lang="zh-TW" altLang="en-US"/>
        </a:p>
      </dgm:t>
    </dgm:pt>
    <dgm:pt modelId="{76523B1C-748C-4EA2-85F9-885CA7346D70}">
      <dgm:prSet/>
      <dgm:spPr/>
      <dgm:t>
        <a:bodyPr/>
        <a:lstStyle/>
        <a:p>
          <a:pPr rtl="0"/>
          <a:r>
            <a:rPr lang="zh-TW" baseline="0" dirty="0"/>
            <a:t>依據找到的</a:t>
          </a:r>
          <a:r>
            <a:rPr lang="zh-TW" altLang="en-US" baseline="0" dirty="0"/>
            <a:t>最佳呼吸</a:t>
          </a:r>
          <a:r>
            <a:rPr lang="zh-TW" baseline="0" dirty="0"/>
            <a:t>速率持續練習</a:t>
          </a:r>
          <a:endParaRPr lang="zh-TW" dirty="0"/>
        </a:p>
      </dgm:t>
    </dgm:pt>
    <dgm:pt modelId="{4069B8B9-F906-4D0F-A3DD-2CBCF6A82045}" type="parTrans" cxnId="{B8BAB0ED-0FB4-4247-99B4-BC0A0C5A22F6}">
      <dgm:prSet/>
      <dgm:spPr/>
      <dgm:t>
        <a:bodyPr/>
        <a:lstStyle/>
        <a:p>
          <a:endParaRPr lang="zh-TW" altLang="en-US"/>
        </a:p>
      </dgm:t>
    </dgm:pt>
    <dgm:pt modelId="{104C15DB-7611-47A1-8E5A-6BB8A9BC6D33}" type="sibTrans" cxnId="{B8BAB0ED-0FB4-4247-99B4-BC0A0C5A22F6}">
      <dgm:prSet/>
      <dgm:spPr/>
      <dgm:t>
        <a:bodyPr/>
        <a:lstStyle/>
        <a:p>
          <a:endParaRPr lang="zh-TW" altLang="en-US"/>
        </a:p>
      </dgm:t>
    </dgm:pt>
    <dgm:pt modelId="{195FC6BC-89C7-46B3-B138-0D36EF8E6733}">
      <dgm:prSet/>
      <dgm:spPr/>
      <dgm:t>
        <a:bodyPr/>
        <a:lstStyle/>
        <a:p>
          <a:pPr rtl="0"/>
          <a:endParaRPr lang="zh-TW"/>
        </a:p>
      </dgm:t>
    </dgm:pt>
    <dgm:pt modelId="{191C16D6-151D-45BB-8848-FFF6C612A9F7}" type="parTrans" cxnId="{E434E473-F98D-4DA4-95CE-74ADDD8CBE3D}">
      <dgm:prSet/>
      <dgm:spPr/>
      <dgm:t>
        <a:bodyPr/>
        <a:lstStyle/>
        <a:p>
          <a:endParaRPr lang="zh-TW" altLang="en-US"/>
        </a:p>
      </dgm:t>
    </dgm:pt>
    <dgm:pt modelId="{FB9E367E-4FF2-4267-A854-4D9C094BADBA}" type="sibTrans" cxnId="{E434E473-F98D-4DA4-95CE-74ADDD8CBE3D}">
      <dgm:prSet/>
      <dgm:spPr/>
      <dgm:t>
        <a:bodyPr/>
        <a:lstStyle/>
        <a:p>
          <a:endParaRPr lang="zh-TW" altLang="en-US"/>
        </a:p>
      </dgm:t>
    </dgm:pt>
    <dgm:pt modelId="{0E7762B4-5031-4FAD-AB00-8F7CC9FC5A81}">
      <dgm:prSet/>
      <dgm:spPr/>
      <dgm:t>
        <a:bodyPr/>
        <a:lstStyle/>
        <a:p>
          <a:pPr rtl="0"/>
          <a:endParaRPr lang="zh-TW"/>
        </a:p>
      </dgm:t>
    </dgm:pt>
    <dgm:pt modelId="{E73D51DF-BFC2-4E27-B7B2-B1BC7AB09CB6}" type="parTrans" cxnId="{6225A8D3-6B75-467C-9020-9D9A259B4434}">
      <dgm:prSet/>
      <dgm:spPr/>
      <dgm:t>
        <a:bodyPr/>
        <a:lstStyle/>
        <a:p>
          <a:endParaRPr lang="zh-TW" altLang="en-US"/>
        </a:p>
      </dgm:t>
    </dgm:pt>
    <dgm:pt modelId="{C06CE17A-6CED-4CA9-A07D-A01C3D108D1E}" type="sibTrans" cxnId="{6225A8D3-6B75-467C-9020-9D9A259B4434}">
      <dgm:prSet/>
      <dgm:spPr/>
      <dgm:t>
        <a:bodyPr/>
        <a:lstStyle/>
        <a:p>
          <a:endParaRPr lang="zh-TW" altLang="en-US"/>
        </a:p>
      </dgm:t>
    </dgm:pt>
    <dgm:pt modelId="{74D51540-C481-4042-A2EC-6411C8C503A1}">
      <dgm:prSet/>
      <dgm:spPr/>
      <dgm:t>
        <a:bodyPr/>
        <a:lstStyle/>
        <a:p>
          <a:pPr rtl="0"/>
          <a:endParaRPr lang="zh-TW" dirty="0"/>
        </a:p>
      </dgm:t>
    </dgm:pt>
    <dgm:pt modelId="{FAC006C9-C37C-4018-84F6-FB58762B714F}" type="parTrans" cxnId="{DDA91F00-77FC-428A-98FD-0C10AA3C4621}">
      <dgm:prSet/>
      <dgm:spPr/>
      <dgm:t>
        <a:bodyPr/>
        <a:lstStyle/>
        <a:p>
          <a:endParaRPr lang="zh-TW" altLang="en-US"/>
        </a:p>
      </dgm:t>
    </dgm:pt>
    <dgm:pt modelId="{44745EFC-62F6-40E2-B1DC-0BD988F14F1B}" type="sibTrans" cxnId="{DDA91F00-77FC-428A-98FD-0C10AA3C4621}">
      <dgm:prSet/>
      <dgm:spPr/>
      <dgm:t>
        <a:bodyPr/>
        <a:lstStyle/>
        <a:p>
          <a:endParaRPr lang="zh-TW" altLang="en-US"/>
        </a:p>
      </dgm:t>
    </dgm:pt>
    <dgm:pt modelId="{A98DDCA6-5303-4F0B-A5CB-6F6D6FD1DA80}">
      <dgm:prSet/>
      <dgm:spPr/>
      <dgm:t>
        <a:bodyPr/>
        <a:lstStyle/>
        <a:p>
          <a:pPr rtl="0"/>
          <a:endParaRPr lang="zh-TW" dirty="0"/>
        </a:p>
      </dgm:t>
    </dgm:pt>
    <dgm:pt modelId="{A3A7B0A0-9DA5-4D80-8CA9-028801C64B05}" type="parTrans" cxnId="{1E285E12-9319-4A82-BBD4-A6D9966E1D26}">
      <dgm:prSet/>
      <dgm:spPr/>
      <dgm:t>
        <a:bodyPr/>
        <a:lstStyle/>
        <a:p>
          <a:endParaRPr lang="zh-TW" altLang="en-US"/>
        </a:p>
      </dgm:t>
    </dgm:pt>
    <dgm:pt modelId="{2D2841E8-17CD-4ED6-B7CA-D332E9D48F74}" type="sibTrans" cxnId="{1E285E12-9319-4A82-BBD4-A6D9966E1D26}">
      <dgm:prSet/>
      <dgm:spPr/>
      <dgm:t>
        <a:bodyPr/>
        <a:lstStyle/>
        <a:p>
          <a:endParaRPr lang="zh-TW" altLang="en-US"/>
        </a:p>
      </dgm:t>
    </dgm:pt>
    <dgm:pt modelId="{3A0A9DFA-6423-4769-96B6-4654ADB0CD03}" type="pres">
      <dgm:prSet presAssocID="{96F94853-1138-4412-980B-F2530B0C56BD}" presName="linearFlow" presStyleCnt="0">
        <dgm:presLayoutVars>
          <dgm:dir/>
          <dgm:animLvl val="lvl"/>
          <dgm:resizeHandles val="exact"/>
        </dgm:presLayoutVars>
      </dgm:prSet>
      <dgm:spPr/>
    </dgm:pt>
    <dgm:pt modelId="{9335B9E4-29C4-4E8A-A1C9-D924243CD60E}" type="pres">
      <dgm:prSet presAssocID="{195FC6BC-89C7-46B3-B138-0D36EF8E6733}" presName="composite" presStyleCnt="0"/>
      <dgm:spPr/>
    </dgm:pt>
    <dgm:pt modelId="{7F9544B4-0136-4328-97BD-6C8F92965D41}" type="pres">
      <dgm:prSet presAssocID="{195FC6BC-89C7-46B3-B138-0D36EF8E6733}" presName="parentText" presStyleLbl="alignNode1" presStyleIdx="0" presStyleCnt="4">
        <dgm:presLayoutVars>
          <dgm:chMax val="1"/>
          <dgm:bulletEnabled val="1"/>
        </dgm:presLayoutVars>
      </dgm:prSet>
      <dgm:spPr/>
    </dgm:pt>
    <dgm:pt modelId="{523679BE-43A0-4E7D-8642-B86866006529}" type="pres">
      <dgm:prSet presAssocID="{195FC6BC-89C7-46B3-B138-0D36EF8E6733}" presName="descendantText" presStyleLbl="alignAcc1" presStyleIdx="0" presStyleCnt="4">
        <dgm:presLayoutVars>
          <dgm:bulletEnabled val="1"/>
        </dgm:presLayoutVars>
      </dgm:prSet>
      <dgm:spPr/>
    </dgm:pt>
    <dgm:pt modelId="{38AE14F8-D631-4A2B-8B4A-E8B6A4F072B8}" type="pres">
      <dgm:prSet presAssocID="{FB9E367E-4FF2-4267-A854-4D9C094BADBA}" presName="sp" presStyleCnt="0"/>
      <dgm:spPr/>
    </dgm:pt>
    <dgm:pt modelId="{190463C5-D28F-4F65-B648-ABA13FE66A0D}" type="pres">
      <dgm:prSet presAssocID="{0E7762B4-5031-4FAD-AB00-8F7CC9FC5A81}" presName="composite" presStyleCnt="0"/>
      <dgm:spPr/>
    </dgm:pt>
    <dgm:pt modelId="{BBB766DB-0567-4461-B6EE-EC557568D18C}" type="pres">
      <dgm:prSet presAssocID="{0E7762B4-5031-4FAD-AB00-8F7CC9FC5A81}" presName="parentText" presStyleLbl="alignNode1" presStyleIdx="1" presStyleCnt="4">
        <dgm:presLayoutVars>
          <dgm:chMax val="1"/>
          <dgm:bulletEnabled val="1"/>
        </dgm:presLayoutVars>
      </dgm:prSet>
      <dgm:spPr/>
    </dgm:pt>
    <dgm:pt modelId="{CF9380A2-3AAA-43A9-946C-48E23973CD86}" type="pres">
      <dgm:prSet presAssocID="{0E7762B4-5031-4FAD-AB00-8F7CC9FC5A81}" presName="descendantText" presStyleLbl="alignAcc1" presStyleIdx="1" presStyleCnt="4">
        <dgm:presLayoutVars>
          <dgm:bulletEnabled val="1"/>
        </dgm:presLayoutVars>
      </dgm:prSet>
      <dgm:spPr/>
    </dgm:pt>
    <dgm:pt modelId="{8735D93C-B1C9-403B-97CA-D9F2EEC3EE86}" type="pres">
      <dgm:prSet presAssocID="{C06CE17A-6CED-4CA9-A07D-A01C3D108D1E}" presName="sp" presStyleCnt="0"/>
      <dgm:spPr/>
    </dgm:pt>
    <dgm:pt modelId="{DD86FE17-D6BB-4D23-AC2E-65E63D58B514}" type="pres">
      <dgm:prSet presAssocID="{74D51540-C481-4042-A2EC-6411C8C503A1}" presName="composite" presStyleCnt="0"/>
      <dgm:spPr/>
    </dgm:pt>
    <dgm:pt modelId="{535D6635-B74A-466A-86BB-D87C1CC354C6}" type="pres">
      <dgm:prSet presAssocID="{74D51540-C481-4042-A2EC-6411C8C503A1}" presName="parentText" presStyleLbl="alignNode1" presStyleIdx="2" presStyleCnt="4">
        <dgm:presLayoutVars>
          <dgm:chMax val="1"/>
          <dgm:bulletEnabled val="1"/>
        </dgm:presLayoutVars>
      </dgm:prSet>
      <dgm:spPr/>
    </dgm:pt>
    <dgm:pt modelId="{98D2F262-70FA-49A6-9357-D1102DC0C1DC}" type="pres">
      <dgm:prSet presAssocID="{74D51540-C481-4042-A2EC-6411C8C503A1}" presName="descendantText" presStyleLbl="alignAcc1" presStyleIdx="2" presStyleCnt="4">
        <dgm:presLayoutVars>
          <dgm:bulletEnabled val="1"/>
        </dgm:presLayoutVars>
      </dgm:prSet>
      <dgm:spPr/>
    </dgm:pt>
    <dgm:pt modelId="{99217000-3FB2-4222-8C3A-CC770660FF6F}" type="pres">
      <dgm:prSet presAssocID="{44745EFC-62F6-40E2-B1DC-0BD988F14F1B}" presName="sp" presStyleCnt="0"/>
      <dgm:spPr/>
    </dgm:pt>
    <dgm:pt modelId="{FCB7D947-776E-40F1-AFED-4A8CF2ED8D5F}" type="pres">
      <dgm:prSet presAssocID="{A98DDCA6-5303-4F0B-A5CB-6F6D6FD1DA80}" presName="composite" presStyleCnt="0"/>
      <dgm:spPr/>
    </dgm:pt>
    <dgm:pt modelId="{C1D28603-7D65-4FA2-9310-6DBA41293C6C}" type="pres">
      <dgm:prSet presAssocID="{A98DDCA6-5303-4F0B-A5CB-6F6D6FD1DA80}" presName="parentText" presStyleLbl="alignNode1" presStyleIdx="3" presStyleCnt="4">
        <dgm:presLayoutVars>
          <dgm:chMax val="1"/>
          <dgm:bulletEnabled val="1"/>
        </dgm:presLayoutVars>
      </dgm:prSet>
      <dgm:spPr/>
    </dgm:pt>
    <dgm:pt modelId="{D64E02CF-367F-445D-A3B5-B257BBBCF9B4}" type="pres">
      <dgm:prSet presAssocID="{A98DDCA6-5303-4F0B-A5CB-6F6D6FD1DA80}" presName="descendantText" presStyleLbl="alignAcc1" presStyleIdx="3" presStyleCnt="4">
        <dgm:presLayoutVars>
          <dgm:bulletEnabled val="1"/>
        </dgm:presLayoutVars>
      </dgm:prSet>
      <dgm:spPr/>
    </dgm:pt>
  </dgm:ptLst>
  <dgm:cxnLst>
    <dgm:cxn modelId="{DDA91F00-77FC-428A-98FD-0C10AA3C4621}" srcId="{96F94853-1138-4412-980B-F2530B0C56BD}" destId="{74D51540-C481-4042-A2EC-6411C8C503A1}" srcOrd="2" destOrd="0" parTransId="{FAC006C9-C37C-4018-84F6-FB58762B714F}" sibTransId="{44745EFC-62F6-40E2-B1DC-0BD988F14F1B}"/>
    <dgm:cxn modelId="{380CC611-8BF2-4FE5-BD5B-33AC373D28D5}" type="presOf" srcId="{96F94853-1138-4412-980B-F2530B0C56BD}" destId="{3A0A9DFA-6423-4769-96B6-4654ADB0CD03}" srcOrd="0" destOrd="0" presId="urn:microsoft.com/office/officeart/2005/8/layout/chevron2"/>
    <dgm:cxn modelId="{1E285E12-9319-4A82-BBD4-A6D9966E1D26}" srcId="{96F94853-1138-4412-980B-F2530B0C56BD}" destId="{A98DDCA6-5303-4F0B-A5CB-6F6D6FD1DA80}" srcOrd="3" destOrd="0" parTransId="{A3A7B0A0-9DA5-4D80-8CA9-028801C64B05}" sibTransId="{2D2841E8-17CD-4ED6-B7CA-D332E9D48F74}"/>
    <dgm:cxn modelId="{B98E4923-EDBE-4BE6-9E0D-F5282A5549CC}" srcId="{195FC6BC-89C7-46B3-B138-0D36EF8E6733}" destId="{601993EA-77BB-4311-8A8B-6CD2E8C2F954}" srcOrd="0" destOrd="0" parTransId="{3426053C-2124-4657-930D-4625AAC09B58}" sibTransId="{03024A2C-0C38-4FF7-83AA-0F0073C64832}"/>
    <dgm:cxn modelId="{3709402F-C0EE-4780-8D3B-5DC37BCA689C}" type="presOf" srcId="{DCF02D94-0125-45AB-87B7-B34C84E111EB}" destId="{CF9380A2-3AAA-43A9-946C-48E23973CD86}" srcOrd="0" destOrd="0" presId="urn:microsoft.com/office/officeart/2005/8/layout/chevron2"/>
    <dgm:cxn modelId="{69113E35-4E43-4695-B021-202822FDCB30}" type="presOf" srcId="{0E7762B4-5031-4FAD-AB00-8F7CC9FC5A81}" destId="{BBB766DB-0567-4461-B6EE-EC557568D18C}" srcOrd="0" destOrd="0" presId="urn:microsoft.com/office/officeart/2005/8/layout/chevron2"/>
    <dgm:cxn modelId="{8FF17C3E-C6BC-4034-8DE8-36F4E737C8AD}" srcId="{0E7762B4-5031-4FAD-AB00-8F7CC9FC5A81}" destId="{DCF02D94-0125-45AB-87B7-B34C84E111EB}" srcOrd="0" destOrd="0" parTransId="{E1EC3D90-4253-49E6-A663-C58F82447274}" sibTransId="{9793D2EF-8008-4876-B4CF-BE8C9E949717}"/>
    <dgm:cxn modelId="{8E7A5442-B671-435F-B2F2-91F61D88E55E}" type="presOf" srcId="{74D51540-C481-4042-A2EC-6411C8C503A1}" destId="{535D6635-B74A-466A-86BB-D87C1CC354C6}" srcOrd="0" destOrd="0" presId="urn:microsoft.com/office/officeart/2005/8/layout/chevron2"/>
    <dgm:cxn modelId="{41CCF54B-6418-4303-8F1A-F4B30D3C8890}" srcId="{74D51540-C481-4042-A2EC-6411C8C503A1}" destId="{88122191-4DE9-43BE-ADD7-D0A843CCD846}" srcOrd="0" destOrd="0" parTransId="{76F3E6A7-4DC3-4851-9ED7-DF1F46801F96}" sibTransId="{16B87F77-F53B-4CEA-A513-E88DA60A6F35}"/>
    <dgm:cxn modelId="{E434E473-F98D-4DA4-95CE-74ADDD8CBE3D}" srcId="{96F94853-1138-4412-980B-F2530B0C56BD}" destId="{195FC6BC-89C7-46B3-B138-0D36EF8E6733}" srcOrd="0" destOrd="0" parTransId="{191C16D6-151D-45BB-8848-FFF6C612A9F7}" sibTransId="{FB9E367E-4FF2-4267-A854-4D9C094BADBA}"/>
    <dgm:cxn modelId="{16DCEF90-5212-4A48-ACA3-F79A9DCD60CA}" type="presOf" srcId="{88122191-4DE9-43BE-ADD7-D0A843CCD846}" destId="{98D2F262-70FA-49A6-9357-D1102DC0C1DC}" srcOrd="0" destOrd="0" presId="urn:microsoft.com/office/officeart/2005/8/layout/chevron2"/>
    <dgm:cxn modelId="{A70C2C93-79AC-408C-B3B2-4B25BBA37A18}" type="presOf" srcId="{601993EA-77BB-4311-8A8B-6CD2E8C2F954}" destId="{523679BE-43A0-4E7D-8642-B86866006529}" srcOrd="0" destOrd="0" presId="urn:microsoft.com/office/officeart/2005/8/layout/chevron2"/>
    <dgm:cxn modelId="{794751A2-0B78-441B-A6CB-0DA0EAEA7C8E}" type="presOf" srcId="{A98DDCA6-5303-4F0B-A5CB-6F6D6FD1DA80}" destId="{C1D28603-7D65-4FA2-9310-6DBA41293C6C}" srcOrd="0" destOrd="0" presId="urn:microsoft.com/office/officeart/2005/8/layout/chevron2"/>
    <dgm:cxn modelId="{20455ACE-4802-474C-86C2-A2BDCF41E9D8}" type="presOf" srcId="{76523B1C-748C-4EA2-85F9-885CA7346D70}" destId="{D64E02CF-367F-445D-A3B5-B257BBBCF9B4}" srcOrd="0" destOrd="0" presId="urn:microsoft.com/office/officeart/2005/8/layout/chevron2"/>
    <dgm:cxn modelId="{6225A8D3-6B75-467C-9020-9D9A259B4434}" srcId="{96F94853-1138-4412-980B-F2530B0C56BD}" destId="{0E7762B4-5031-4FAD-AB00-8F7CC9FC5A81}" srcOrd="1" destOrd="0" parTransId="{E73D51DF-BFC2-4E27-B7B2-B1BC7AB09CB6}" sibTransId="{C06CE17A-6CED-4CA9-A07D-A01C3D108D1E}"/>
    <dgm:cxn modelId="{35A64FDC-2CE0-48FA-8FCC-2D202BE20AB1}" type="presOf" srcId="{195FC6BC-89C7-46B3-B138-0D36EF8E6733}" destId="{7F9544B4-0136-4328-97BD-6C8F92965D41}" srcOrd="0" destOrd="0" presId="urn:microsoft.com/office/officeart/2005/8/layout/chevron2"/>
    <dgm:cxn modelId="{B8BAB0ED-0FB4-4247-99B4-BC0A0C5A22F6}" srcId="{A98DDCA6-5303-4F0B-A5CB-6F6D6FD1DA80}" destId="{76523B1C-748C-4EA2-85F9-885CA7346D70}" srcOrd="0" destOrd="0" parTransId="{4069B8B9-F906-4D0F-A3DD-2CBCF6A82045}" sibTransId="{104C15DB-7611-47A1-8E5A-6BB8A9BC6D33}"/>
    <dgm:cxn modelId="{9FCC32A8-7BDC-44E8-A2B9-2353776F0FE6}" type="presParOf" srcId="{3A0A9DFA-6423-4769-96B6-4654ADB0CD03}" destId="{9335B9E4-29C4-4E8A-A1C9-D924243CD60E}" srcOrd="0" destOrd="0" presId="urn:microsoft.com/office/officeart/2005/8/layout/chevron2"/>
    <dgm:cxn modelId="{299D603C-69D9-44B7-8354-3BDD9FE81E85}" type="presParOf" srcId="{9335B9E4-29C4-4E8A-A1C9-D924243CD60E}" destId="{7F9544B4-0136-4328-97BD-6C8F92965D41}" srcOrd="0" destOrd="0" presId="urn:microsoft.com/office/officeart/2005/8/layout/chevron2"/>
    <dgm:cxn modelId="{F49052CA-74B9-4DB3-9770-5E4E4FD4590F}" type="presParOf" srcId="{9335B9E4-29C4-4E8A-A1C9-D924243CD60E}" destId="{523679BE-43A0-4E7D-8642-B86866006529}" srcOrd="1" destOrd="0" presId="urn:microsoft.com/office/officeart/2005/8/layout/chevron2"/>
    <dgm:cxn modelId="{17DD8DC6-C74A-494E-8C5A-0216CEF07391}" type="presParOf" srcId="{3A0A9DFA-6423-4769-96B6-4654ADB0CD03}" destId="{38AE14F8-D631-4A2B-8B4A-E8B6A4F072B8}" srcOrd="1" destOrd="0" presId="urn:microsoft.com/office/officeart/2005/8/layout/chevron2"/>
    <dgm:cxn modelId="{0CB9257E-D4D9-4ECE-A795-61563B42608C}" type="presParOf" srcId="{3A0A9DFA-6423-4769-96B6-4654ADB0CD03}" destId="{190463C5-D28F-4F65-B648-ABA13FE66A0D}" srcOrd="2" destOrd="0" presId="urn:microsoft.com/office/officeart/2005/8/layout/chevron2"/>
    <dgm:cxn modelId="{0021DEF4-F736-41C6-BF7B-0D440A7857D7}" type="presParOf" srcId="{190463C5-D28F-4F65-B648-ABA13FE66A0D}" destId="{BBB766DB-0567-4461-B6EE-EC557568D18C}" srcOrd="0" destOrd="0" presId="urn:microsoft.com/office/officeart/2005/8/layout/chevron2"/>
    <dgm:cxn modelId="{83EFE604-4639-479E-895F-13C9D5435017}" type="presParOf" srcId="{190463C5-D28F-4F65-B648-ABA13FE66A0D}" destId="{CF9380A2-3AAA-43A9-946C-48E23973CD86}" srcOrd="1" destOrd="0" presId="urn:microsoft.com/office/officeart/2005/8/layout/chevron2"/>
    <dgm:cxn modelId="{4DB75C0A-F6AF-4D49-9CC6-B792CFD87780}" type="presParOf" srcId="{3A0A9DFA-6423-4769-96B6-4654ADB0CD03}" destId="{8735D93C-B1C9-403B-97CA-D9F2EEC3EE86}" srcOrd="3" destOrd="0" presId="urn:microsoft.com/office/officeart/2005/8/layout/chevron2"/>
    <dgm:cxn modelId="{5447A4B1-B237-4782-BD9B-4E06E5397490}" type="presParOf" srcId="{3A0A9DFA-6423-4769-96B6-4654ADB0CD03}" destId="{DD86FE17-D6BB-4D23-AC2E-65E63D58B514}" srcOrd="4" destOrd="0" presId="urn:microsoft.com/office/officeart/2005/8/layout/chevron2"/>
    <dgm:cxn modelId="{17E8D019-C8D6-4B3B-BC0C-71847D14E2AC}" type="presParOf" srcId="{DD86FE17-D6BB-4D23-AC2E-65E63D58B514}" destId="{535D6635-B74A-466A-86BB-D87C1CC354C6}" srcOrd="0" destOrd="0" presId="urn:microsoft.com/office/officeart/2005/8/layout/chevron2"/>
    <dgm:cxn modelId="{B98A722B-1685-4691-958E-A50C3DDFBFBF}" type="presParOf" srcId="{DD86FE17-D6BB-4D23-AC2E-65E63D58B514}" destId="{98D2F262-70FA-49A6-9357-D1102DC0C1DC}" srcOrd="1" destOrd="0" presId="urn:microsoft.com/office/officeart/2005/8/layout/chevron2"/>
    <dgm:cxn modelId="{8CBA4399-54E3-40FA-964B-81D8AFE8CCA4}" type="presParOf" srcId="{3A0A9DFA-6423-4769-96B6-4654ADB0CD03}" destId="{99217000-3FB2-4222-8C3A-CC770660FF6F}" srcOrd="5" destOrd="0" presId="urn:microsoft.com/office/officeart/2005/8/layout/chevron2"/>
    <dgm:cxn modelId="{FC0FC57E-EF74-4338-99A1-B7CEB89BB15B}" type="presParOf" srcId="{3A0A9DFA-6423-4769-96B6-4654ADB0CD03}" destId="{FCB7D947-776E-40F1-AFED-4A8CF2ED8D5F}" srcOrd="6" destOrd="0" presId="urn:microsoft.com/office/officeart/2005/8/layout/chevron2"/>
    <dgm:cxn modelId="{91C23AB4-818D-4A49-9A05-FCB827354320}" type="presParOf" srcId="{FCB7D947-776E-40F1-AFED-4A8CF2ED8D5F}" destId="{C1D28603-7D65-4FA2-9310-6DBA41293C6C}" srcOrd="0" destOrd="0" presId="urn:microsoft.com/office/officeart/2005/8/layout/chevron2"/>
    <dgm:cxn modelId="{8030F5FF-565A-49D4-9864-645475A6719F}" type="presParOf" srcId="{FCB7D947-776E-40F1-AFED-4A8CF2ED8D5F}" destId="{D64E02CF-367F-445D-A3B5-B257BBBCF9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71826-5ED1-402A-BE20-08C8BF58C017}">
      <dsp:nvSpPr>
        <dsp:cNvPr id="0" name=""/>
        <dsp:cNvSpPr/>
      </dsp:nvSpPr>
      <dsp:spPr>
        <a:xfrm rot="5400000">
          <a:off x="-200922" y="203208"/>
          <a:ext cx="1339480" cy="93763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mn-lt"/>
              <a:ea typeface="+mj-ea"/>
            </a:rPr>
            <a:t>Stage1</a:t>
          </a:r>
          <a:endParaRPr lang="zh-TW" altLang="en-US" sz="2400" kern="1200" dirty="0">
            <a:latin typeface="+mn-lt"/>
            <a:ea typeface="+mj-ea"/>
          </a:endParaRPr>
        </a:p>
      </dsp:txBody>
      <dsp:txXfrm rot="-5400000">
        <a:off x="0" y="471104"/>
        <a:ext cx="937636" cy="401844"/>
      </dsp:txXfrm>
    </dsp:sp>
    <dsp:sp modelId="{559F5056-3024-4923-9165-9D69DCCF3D82}">
      <dsp:nvSpPr>
        <dsp:cNvPr id="0" name=""/>
        <dsp:cNvSpPr/>
      </dsp:nvSpPr>
      <dsp:spPr>
        <a:xfrm rot="5400000">
          <a:off x="3484184" y="-2544262"/>
          <a:ext cx="870662" cy="596375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a:latin typeface="+mn-lt"/>
              <a:ea typeface="+mj-ea"/>
            </a:rPr>
            <a:t>對於內在歷程</a:t>
          </a:r>
          <a:r>
            <a:rPr lang="en-US" altLang="zh-TW" sz="2400" kern="1200" dirty="0">
              <a:latin typeface="+mn-lt"/>
              <a:ea typeface="+mj-ea"/>
            </a:rPr>
            <a:t>(</a:t>
          </a:r>
          <a:r>
            <a:rPr lang="zh-TW" altLang="en-US" sz="2400" kern="1200" dirty="0">
              <a:latin typeface="+mn-lt"/>
              <a:ea typeface="+mj-ea"/>
            </a:rPr>
            <a:t>不適應的反應</a:t>
          </a:r>
          <a:r>
            <a:rPr lang="en-US" altLang="zh-TW" sz="2400" kern="1200" dirty="0">
              <a:latin typeface="+mn-lt"/>
              <a:ea typeface="+mj-ea"/>
            </a:rPr>
            <a:t>)</a:t>
          </a:r>
          <a:r>
            <a:rPr lang="zh-TW" altLang="en-US" sz="2400" kern="1200" dirty="0">
              <a:latin typeface="+mn-lt"/>
              <a:ea typeface="+mj-ea"/>
            </a:rPr>
            <a:t>增加覺察</a:t>
          </a:r>
          <a:r>
            <a:rPr lang="en-US" altLang="zh-TW" sz="2400" kern="1200" dirty="0">
              <a:latin typeface="+mn-lt"/>
              <a:ea typeface="+mj-ea"/>
            </a:rPr>
            <a:t>(awareness)</a:t>
          </a:r>
          <a:endParaRPr lang="zh-TW" altLang="en-US" sz="2400" kern="1200" dirty="0">
            <a:latin typeface="+mn-lt"/>
            <a:ea typeface="+mj-ea"/>
          </a:endParaRPr>
        </a:p>
      </dsp:txBody>
      <dsp:txXfrm rot="-5400000">
        <a:off x="937636" y="44788"/>
        <a:ext cx="5921256" cy="785658"/>
      </dsp:txXfrm>
    </dsp:sp>
    <dsp:sp modelId="{8A8B023D-8C00-4480-8154-ECF3C103997F}">
      <dsp:nvSpPr>
        <dsp:cNvPr id="0" name=""/>
        <dsp:cNvSpPr/>
      </dsp:nvSpPr>
      <dsp:spPr>
        <a:xfrm rot="5400000">
          <a:off x="-200922" y="1344878"/>
          <a:ext cx="1339480" cy="937636"/>
        </a:xfrm>
        <a:prstGeom prst="chevron">
          <a:avLst/>
        </a:prstGeom>
        <a:solidFill>
          <a:schemeClr val="accent5">
            <a:hueOff val="-7576521"/>
            <a:satOff val="31062"/>
            <a:lumOff val="4902"/>
            <a:alphaOff val="0"/>
          </a:schemeClr>
        </a:solidFill>
        <a:ln w="25400" cap="flat" cmpd="sng" algn="ctr">
          <a:solidFill>
            <a:schemeClr val="accent5">
              <a:hueOff val="-7576521"/>
              <a:satOff val="31062"/>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mn-lt"/>
              <a:ea typeface="+mj-ea"/>
            </a:rPr>
            <a:t>Stage2</a:t>
          </a:r>
          <a:endParaRPr lang="zh-TW" altLang="en-US" sz="2400" kern="1200" dirty="0">
            <a:latin typeface="+mn-lt"/>
            <a:ea typeface="+mj-ea"/>
          </a:endParaRPr>
        </a:p>
      </dsp:txBody>
      <dsp:txXfrm rot="-5400000">
        <a:off x="0" y="1612774"/>
        <a:ext cx="937636" cy="401844"/>
      </dsp:txXfrm>
    </dsp:sp>
    <dsp:sp modelId="{AAD5864D-4487-498A-946F-ECD77F2E4AF0}">
      <dsp:nvSpPr>
        <dsp:cNvPr id="0" name=""/>
        <dsp:cNvSpPr/>
      </dsp:nvSpPr>
      <dsp:spPr>
        <a:xfrm rot="5400000">
          <a:off x="3484184" y="-1402591"/>
          <a:ext cx="870662" cy="5963758"/>
        </a:xfrm>
        <a:prstGeom prst="round2SameRect">
          <a:avLst/>
        </a:prstGeom>
        <a:solidFill>
          <a:schemeClr val="lt1">
            <a:alpha val="90000"/>
            <a:hueOff val="0"/>
            <a:satOff val="0"/>
            <a:lumOff val="0"/>
            <a:alphaOff val="0"/>
          </a:schemeClr>
        </a:solidFill>
        <a:ln w="25400" cap="flat" cmpd="sng" algn="ctr">
          <a:solidFill>
            <a:schemeClr val="accent5">
              <a:hueOff val="-7576521"/>
              <a:satOff val="31062"/>
              <a:lumOff val="4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a:latin typeface="+mn-lt"/>
              <a:ea typeface="+mj-ea"/>
            </a:rPr>
            <a:t>訓練：依據</a:t>
          </a:r>
          <a:r>
            <a:rPr lang="en-US" altLang="zh-TW" sz="2400" kern="1200" dirty="0">
              <a:latin typeface="+mn-lt"/>
              <a:ea typeface="+mj-ea"/>
            </a:rPr>
            <a:t>BF</a:t>
          </a:r>
          <a:r>
            <a:rPr lang="zh-TW" altLang="en-US" sz="2400" kern="1200" dirty="0">
              <a:latin typeface="+mn-lt"/>
              <a:ea typeface="+mj-ea"/>
            </a:rPr>
            <a:t>的訊號引導，學習如何控制這些反應</a:t>
          </a:r>
        </a:p>
      </dsp:txBody>
      <dsp:txXfrm rot="-5400000">
        <a:off x="937636" y="1186459"/>
        <a:ext cx="5921256" cy="785658"/>
      </dsp:txXfrm>
    </dsp:sp>
    <dsp:sp modelId="{0B5A117A-DCC1-4CFC-836C-B42AE5A40638}">
      <dsp:nvSpPr>
        <dsp:cNvPr id="0" name=""/>
        <dsp:cNvSpPr/>
      </dsp:nvSpPr>
      <dsp:spPr>
        <a:xfrm rot="5400000">
          <a:off x="-200922" y="2486549"/>
          <a:ext cx="1339480" cy="937636"/>
        </a:xfrm>
        <a:prstGeom prst="chevron">
          <a:avLst/>
        </a:prstGeom>
        <a:solidFill>
          <a:schemeClr val="accent5">
            <a:hueOff val="-15153042"/>
            <a:satOff val="62124"/>
            <a:lumOff val="9804"/>
            <a:alphaOff val="0"/>
          </a:schemeClr>
        </a:solidFill>
        <a:ln w="25400" cap="flat" cmpd="sng" algn="ctr">
          <a:solidFill>
            <a:schemeClr val="accent5">
              <a:hueOff val="-15153042"/>
              <a:satOff val="62124"/>
              <a:lumOff val="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latin typeface="+mn-lt"/>
              <a:ea typeface="+mj-ea"/>
            </a:rPr>
            <a:t>Stage3</a:t>
          </a:r>
          <a:endParaRPr lang="zh-TW" altLang="en-US" sz="2400" kern="1200" dirty="0">
            <a:latin typeface="+mn-lt"/>
            <a:ea typeface="+mj-ea"/>
          </a:endParaRPr>
        </a:p>
      </dsp:txBody>
      <dsp:txXfrm rot="-5400000">
        <a:off x="0" y="2754445"/>
        <a:ext cx="937636" cy="401844"/>
      </dsp:txXfrm>
    </dsp:sp>
    <dsp:sp modelId="{31223ADA-B701-46B4-998A-B177236BF0B1}">
      <dsp:nvSpPr>
        <dsp:cNvPr id="0" name=""/>
        <dsp:cNvSpPr/>
      </dsp:nvSpPr>
      <dsp:spPr>
        <a:xfrm rot="5400000">
          <a:off x="3515445" y="-260920"/>
          <a:ext cx="808139" cy="5963758"/>
        </a:xfrm>
        <a:prstGeom prst="round2SameRect">
          <a:avLst/>
        </a:prstGeom>
        <a:solidFill>
          <a:schemeClr val="lt1">
            <a:alpha val="90000"/>
            <a:hueOff val="0"/>
            <a:satOff val="0"/>
            <a:lumOff val="0"/>
            <a:alphaOff val="0"/>
          </a:schemeClr>
        </a:solidFill>
        <a:ln w="25400" cap="flat" cmpd="sng" algn="ctr">
          <a:solidFill>
            <a:schemeClr val="accent5">
              <a:hueOff val="-15153042"/>
              <a:satOff val="62124"/>
              <a:lumOff val="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zh-TW" altLang="en-US" sz="2400" kern="1200" dirty="0">
              <a:latin typeface="+mn-lt"/>
              <a:ea typeface="+mj-ea"/>
            </a:rPr>
            <a:t>將所學類化到日常生活中</a:t>
          </a:r>
          <a:endParaRPr lang="en-US" altLang="zh-TW" sz="2400" kern="1200" dirty="0">
            <a:latin typeface="+mn-lt"/>
            <a:ea typeface="+mj-ea"/>
          </a:endParaRPr>
        </a:p>
      </dsp:txBody>
      <dsp:txXfrm rot="-5400000">
        <a:off x="937636" y="2356339"/>
        <a:ext cx="5924308" cy="729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ADAC-CFDF-4FB9-8284-CC4A5128AF64}">
      <dsp:nvSpPr>
        <dsp:cNvPr id="0" name=""/>
        <dsp:cNvSpPr/>
      </dsp:nvSpPr>
      <dsp:spPr>
        <a:xfrm>
          <a:off x="630611" y="0"/>
          <a:ext cx="7146933" cy="427688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87A96-BF1C-4B3A-A0BD-FBFB6E721D17}">
      <dsp:nvSpPr>
        <dsp:cNvPr id="0" name=""/>
        <dsp:cNvSpPr/>
      </dsp:nvSpPr>
      <dsp:spPr>
        <a:xfrm>
          <a:off x="2873" y="1283064"/>
          <a:ext cx="1867202" cy="17107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t>基準期</a:t>
          </a:r>
        </a:p>
      </dsp:txBody>
      <dsp:txXfrm>
        <a:off x="86385" y="1366576"/>
        <a:ext cx="1700178" cy="1543728"/>
      </dsp:txXfrm>
    </dsp:sp>
    <dsp:sp modelId="{D03D59E4-8C13-4D75-B822-D70049C0B08C}">
      <dsp:nvSpPr>
        <dsp:cNvPr id="0" name=""/>
        <dsp:cNvSpPr/>
      </dsp:nvSpPr>
      <dsp:spPr>
        <a:xfrm>
          <a:off x="2181276" y="1283064"/>
          <a:ext cx="1867202" cy="1710752"/>
        </a:xfrm>
        <a:prstGeom prst="roundRect">
          <a:avLst/>
        </a:prstGeom>
        <a:solidFill>
          <a:schemeClr val="accent4">
            <a:hueOff val="2623028"/>
            <a:satOff val="4472"/>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t>壓力期</a:t>
          </a:r>
        </a:p>
      </dsp:txBody>
      <dsp:txXfrm>
        <a:off x="2264788" y="1366576"/>
        <a:ext cx="1700178" cy="1543728"/>
      </dsp:txXfrm>
    </dsp:sp>
    <dsp:sp modelId="{9D72FD8C-4003-47B6-8ADA-A3A98EE45347}">
      <dsp:nvSpPr>
        <dsp:cNvPr id="0" name=""/>
        <dsp:cNvSpPr/>
      </dsp:nvSpPr>
      <dsp:spPr>
        <a:xfrm>
          <a:off x="4359678" y="1283064"/>
          <a:ext cx="1867202" cy="1710752"/>
        </a:xfrm>
        <a:prstGeom prst="roundRect">
          <a:avLst/>
        </a:prstGeom>
        <a:solidFill>
          <a:schemeClr val="accent4">
            <a:hueOff val="5246056"/>
            <a:satOff val="894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t>恢復期</a:t>
          </a:r>
        </a:p>
      </dsp:txBody>
      <dsp:txXfrm>
        <a:off x="4443190" y="1366576"/>
        <a:ext cx="1700178" cy="1543728"/>
      </dsp:txXfrm>
    </dsp:sp>
    <dsp:sp modelId="{1D4C77C9-9F84-4F4B-BC4E-D1CED1370969}">
      <dsp:nvSpPr>
        <dsp:cNvPr id="0" name=""/>
        <dsp:cNvSpPr/>
      </dsp:nvSpPr>
      <dsp:spPr>
        <a:xfrm>
          <a:off x="6538081" y="1283064"/>
          <a:ext cx="1867202" cy="1710752"/>
        </a:xfrm>
        <a:prstGeom prst="roundRect">
          <a:avLst/>
        </a:prstGeom>
        <a:solidFill>
          <a:schemeClr val="accent4">
            <a:hueOff val="7869084"/>
            <a:satOff val="13416"/>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t>放鬆期</a:t>
          </a:r>
        </a:p>
      </dsp:txBody>
      <dsp:txXfrm>
        <a:off x="6621593" y="1366576"/>
        <a:ext cx="1700178" cy="1543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44B4-0136-4328-97BD-6C8F92965D41}">
      <dsp:nvSpPr>
        <dsp:cNvPr id="0" name=""/>
        <dsp:cNvSpPr/>
      </dsp:nvSpPr>
      <dsp:spPr>
        <a:xfrm rot="5400000">
          <a:off x="-196655" y="199426"/>
          <a:ext cx="1311038" cy="9177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endParaRPr lang="zh-TW" sz="2600" kern="1200"/>
        </a:p>
      </dsp:txBody>
      <dsp:txXfrm rot="-5400000">
        <a:off x="1" y="461635"/>
        <a:ext cx="917727" cy="393311"/>
      </dsp:txXfrm>
    </dsp:sp>
    <dsp:sp modelId="{523679BE-43A0-4E7D-8642-B86866006529}">
      <dsp:nvSpPr>
        <dsp:cNvPr id="0" name=""/>
        <dsp:cNvSpPr/>
      </dsp:nvSpPr>
      <dsp:spPr>
        <a:xfrm rot="5400000">
          <a:off x="4090426" y="-3169928"/>
          <a:ext cx="852175" cy="719757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zh-TW" sz="2500" kern="1200" baseline="0"/>
            <a:t>評估呼吸型態與心跳變異率</a:t>
          </a:r>
          <a:endParaRPr lang="zh-TW" sz="2500" kern="1200"/>
        </a:p>
      </dsp:txBody>
      <dsp:txXfrm rot="-5400000">
        <a:off x="917727" y="44371"/>
        <a:ext cx="7155973" cy="768975"/>
      </dsp:txXfrm>
    </dsp:sp>
    <dsp:sp modelId="{BBB766DB-0567-4461-B6EE-EC557568D18C}">
      <dsp:nvSpPr>
        <dsp:cNvPr id="0" name=""/>
        <dsp:cNvSpPr/>
      </dsp:nvSpPr>
      <dsp:spPr>
        <a:xfrm rot="5400000">
          <a:off x="-196655" y="1364513"/>
          <a:ext cx="1311038" cy="917727"/>
        </a:xfrm>
        <a:prstGeom prst="chevron">
          <a:avLst/>
        </a:prstGeom>
        <a:solidFill>
          <a:schemeClr val="accent2">
            <a:hueOff val="-2032010"/>
            <a:satOff val="248"/>
            <a:lumOff val="1242"/>
            <a:alphaOff val="0"/>
          </a:schemeClr>
        </a:solidFill>
        <a:ln w="25400" cap="flat" cmpd="sng" algn="ctr">
          <a:solidFill>
            <a:schemeClr val="accent2">
              <a:hueOff val="-2032010"/>
              <a:satOff val="248"/>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endParaRPr lang="zh-TW" sz="2600" kern="1200"/>
        </a:p>
      </dsp:txBody>
      <dsp:txXfrm rot="-5400000">
        <a:off x="1" y="1626722"/>
        <a:ext cx="917727" cy="393311"/>
      </dsp:txXfrm>
    </dsp:sp>
    <dsp:sp modelId="{CF9380A2-3AAA-43A9-946C-48E23973CD86}">
      <dsp:nvSpPr>
        <dsp:cNvPr id="0" name=""/>
        <dsp:cNvSpPr/>
      </dsp:nvSpPr>
      <dsp:spPr>
        <a:xfrm rot="5400000">
          <a:off x="4090426" y="-2004841"/>
          <a:ext cx="852175" cy="7197573"/>
        </a:xfrm>
        <a:prstGeom prst="round2SameRect">
          <a:avLst/>
        </a:prstGeom>
        <a:solidFill>
          <a:schemeClr val="lt1">
            <a:alpha val="90000"/>
            <a:hueOff val="0"/>
            <a:satOff val="0"/>
            <a:lumOff val="0"/>
            <a:alphaOff val="0"/>
          </a:schemeClr>
        </a:solidFill>
        <a:ln w="25400" cap="flat" cmpd="sng" algn="ctr">
          <a:solidFill>
            <a:schemeClr val="accent2">
              <a:hueOff val="-2032010"/>
              <a:satOff val="248"/>
              <a:lumOff val="1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zh-TW" sz="2500" kern="1200" baseline="0" dirty="0"/>
            <a:t>逐步放慢</a:t>
          </a:r>
          <a:r>
            <a:rPr lang="zh-TW" altLang="en-US" sz="2500" kern="1200" baseline="0" dirty="0"/>
            <a:t>、習慣</a:t>
          </a:r>
          <a:r>
            <a:rPr lang="en-US" altLang="zh-TW" sz="2500" kern="1200" baseline="0" dirty="0"/>
            <a:t>4.5-7</a:t>
          </a:r>
          <a:r>
            <a:rPr lang="zh-TW" altLang="zh-TW" sz="2500" kern="1200" baseline="0" dirty="0"/>
            <a:t>下</a:t>
          </a:r>
          <a:r>
            <a:rPr lang="en-US" altLang="zh-TW" sz="2500" kern="1200" baseline="0" dirty="0"/>
            <a:t>/</a:t>
          </a:r>
          <a:r>
            <a:rPr lang="zh-TW" altLang="zh-TW" sz="2500" kern="1200" baseline="0" dirty="0"/>
            <a:t>分</a:t>
          </a:r>
          <a:r>
            <a:rPr lang="zh-TW" altLang="en-US" sz="2500" kern="1200" baseline="0" dirty="0"/>
            <a:t>的</a:t>
          </a:r>
          <a:r>
            <a:rPr lang="zh-TW" sz="2500" kern="1200" baseline="0" dirty="0"/>
            <a:t>呼吸</a:t>
          </a:r>
          <a:endParaRPr lang="zh-TW" sz="2500" kern="1200" dirty="0"/>
        </a:p>
      </dsp:txBody>
      <dsp:txXfrm rot="-5400000">
        <a:off x="917727" y="1209458"/>
        <a:ext cx="7155973" cy="768975"/>
      </dsp:txXfrm>
    </dsp:sp>
    <dsp:sp modelId="{535D6635-B74A-466A-86BB-D87C1CC354C6}">
      <dsp:nvSpPr>
        <dsp:cNvPr id="0" name=""/>
        <dsp:cNvSpPr/>
      </dsp:nvSpPr>
      <dsp:spPr>
        <a:xfrm rot="5400000">
          <a:off x="-196655" y="2529600"/>
          <a:ext cx="1311038" cy="917727"/>
        </a:xfrm>
        <a:prstGeom prst="chevron">
          <a:avLst/>
        </a:prstGeom>
        <a:solidFill>
          <a:schemeClr val="accent2">
            <a:hueOff val="-4064021"/>
            <a:satOff val="496"/>
            <a:lumOff val="2484"/>
            <a:alphaOff val="0"/>
          </a:schemeClr>
        </a:solidFill>
        <a:ln w="25400" cap="flat" cmpd="sng" algn="ctr">
          <a:solidFill>
            <a:schemeClr val="accent2">
              <a:hueOff val="-4064021"/>
              <a:satOff val="496"/>
              <a:lumOff val="24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endParaRPr lang="zh-TW" sz="2600" kern="1200" dirty="0"/>
        </a:p>
      </dsp:txBody>
      <dsp:txXfrm rot="-5400000">
        <a:off x="1" y="2791809"/>
        <a:ext cx="917727" cy="393311"/>
      </dsp:txXfrm>
    </dsp:sp>
    <dsp:sp modelId="{98D2F262-70FA-49A6-9357-D1102DC0C1DC}">
      <dsp:nvSpPr>
        <dsp:cNvPr id="0" name=""/>
        <dsp:cNvSpPr/>
      </dsp:nvSpPr>
      <dsp:spPr>
        <a:xfrm rot="5400000">
          <a:off x="4090426" y="-839754"/>
          <a:ext cx="852175" cy="7197573"/>
        </a:xfrm>
        <a:prstGeom prst="round2SameRect">
          <a:avLst/>
        </a:prstGeom>
        <a:solidFill>
          <a:schemeClr val="lt1">
            <a:alpha val="90000"/>
            <a:hueOff val="0"/>
            <a:satOff val="0"/>
            <a:lumOff val="0"/>
            <a:alphaOff val="0"/>
          </a:schemeClr>
        </a:solidFill>
        <a:ln w="25400" cap="flat" cmpd="sng" algn="ctr">
          <a:solidFill>
            <a:schemeClr val="accent2">
              <a:hueOff val="-4064021"/>
              <a:satOff val="496"/>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zh-TW" sz="2500" kern="1200" baseline="0" dirty="0"/>
            <a:t>於</a:t>
          </a:r>
          <a:r>
            <a:rPr lang="en-US" sz="2500" kern="1200" baseline="0" dirty="0"/>
            <a:t>4.5-7</a:t>
          </a:r>
          <a:r>
            <a:rPr lang="zh-TW" sz="2500" kern="1200" baseline="0" dirty="0"/>
            <a:t>下</a:t>
          </a:r>
          <a:r>
            <a:rPr lang="en-US" sz="2500" kern="1200" baseline="0" dirty="0"/>
            <a:t>/</a:t>
          </a:r>
          <a:r>
            <a:rPr lang="zh-TW" sz="2500" kern="1200" baseline="0" dirty="0"/>
            <a:t>分</a:t>
          </a:r>
          <a:r>
            <a:rPr lang="zh-TW" altLang="en-US" sz="2500" kern="1200" baseline="0" dirty="0"/>
            <a:t>間</a:t>
          </a:r>
          <a:r>
            <a:rPr lang="zh-TW" sz="2500" kern="1200" baseline="0" dirty="0"/>
            <a:t>找到</a:t>
          </a:r>
          <a:r>
            <a:rPr lang="en-US" sz="2500" kern="1200" baseline="0" dirty="0"/>
            <a:t>HRV</a:t>
          </a:r>
          <a:r>
            <a:rPr lang="zh-TW" altLang="en-US" sz="2500" kern="1200" baseline="0" dirty="0"/>
            <a:t>與呼吸型態最佳的速率</a:t>
          </a:r>
          <a:endParaRPr lang="zh-TW" sz="2500" kern="1200" dirty="0"/>
        </a:p>
      </dsp:txBody>
      <dsp:txXfrm rot="-5400000">
        <a:off x="917727" y="2374545"/>
        <a:ext cx="7155973" cy="768975"/>
      </dsp:txXfrm>
    </dsp:sp>
    <dsp:sp modelId="{C1D28603-7D65-4FA2-9310-6DBA41293C6C}">
      <dsp:nvSpPr>
        <dsp:cNvPr id="0" name=""/>
        <dsp:cNvSpPr/>
      </dsp:nvSpPr>
      <dsp:spPr>
        <a:xfrm rot="5400000">
          <a:off x="-196655" y="3694687"/>
          <a:ext cx="1311038" cy="917727"/>
        </a:xfrm>
        <a:prstGeom prst="chevron">
          <a:avLst/>
        </a:prstGeom>
        <a:solidFill>
          <a:schemeClr val="accent2">
            <a:hueOff val="-6096031"/>
            <a:satOff val="744"/>
            <a:lumOff val="3726"/>
            <a:alphaOff val="0"/>
          </a:schemeClr>
        </a:solidFill>
        <a:ln w="25400" cap="flat" cmpd="sng" algn="ctr">
          <a:solidFill>
            <a:schemeClr val="accent2">
              <a:hueOff val="-6096031"/>
              <a:satOff val="744"/>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endParaRPr lang="zh-TW" sz="2600" kern="1200" dirty="0"/>
        </a:p>
      </dsp:txBody>
      <dsp:txXfrm rot="-5400000">
        <a:off x="1" y="3956896"/>
        <a:ext cx="917727" cy="393311"/>
      </dsp:txXfrm>
    </dsp:sp>
    <dsp:sp modelId="{D64E02CF-367F-445D-A3B5-B257BBBCF9B4}">
      <dsp:nvSpPr>
        <dsp:cNvPr id="0" name=""/>
        <dsp:cNvSpPr/>
      </dsp:nvSpPr>
      <dsp:spPr>
        <a:xfrm rot="5400000">
          <a:off x="4090426" y="325332"/>
          <a:ext cx="852175" cy="7197573"/>
        </a:xfrm>
        <a:prstGeom prst="round2SameRect">
          <a:avLst/>
        </a:prstGeom>
        <a:solidFill>
          <a:schemeClr val="lt1">
            <a:alpha val="90000"/>
            <a:hueOff val="0"/>
            <a:satOff val="0"/>
            <a:lumOff val="0"/>
            <a:alphaOff val="0"/>
          </a:schemeClr>
        </a:solidFill>
        <a:ln w="25400" cap="flat" cmpd="sng" algn="ctr">
          <a:solidFill>
            <a:schemeClr val="accent2">
              <a:hueOff val="-6096031"/>
              <a:satOff val="744"/>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zh-TW" sz="2500" kern="1200" baseline="0" dirty="0"/>
            <a:t>依據找到的</a:t>
          </a:r>
          <a:r>
            <a:rPr lang="zh-TW" altLang="en-US" sz="2500" kern="1200" baseline="0" dirty="0"/>
            <a:t>最佳呼吸</a:t>
          </a:r>
          <a:r>
            <a:rPr lang="zh-TW" sz="2500" kern="1200" baseline="0" dirty="0"/>
            <a:t>速率持續練習</a:t>
          </a:r>
          <a:endParaRPr lang="zh-TW" sz="2500" kern="1200" dirty="0"/>
        </a:p>
      </dsp:txBody>
      <dsp:txXfrm rot="-5400000">
        <a:off x="917727" y="3539631"/>
        <a:ext cx="7155973" cy="7689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5BC768A7-B74B-401C-91C9-ADB45C6BE267}" type="datetimeFigureOut">
              <a:rPr lang="zh-TW" altLang="en-US" smtClean="0"/>
              <a:pPr/>
              <a:t>2023/12/7</a:t>
            </a:fld>
            <a:endParaRPr lang="zh-TW" altLang="en-US"/>
          </a:p>
        </p:txBody>
      </p:sp>
      <p:sp>
        <p:nvSpPr>
          <p:cNvPr id="4" name="頁尾版面配置區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10D0CC4F-3669-4403-9D8C-0DAF77452167}" type="slidenum">
              <a:rPr lang="zh-TW" altLang="en-US" smtClean="0"/>
              <a:pPr/>
              <a:t>‹#›</a:t>
            </a:fld>
            <a:endParaRPr lang="zh-TW" altLang="en-US"/>
          </a:p>
        </p:txBody>
      </p:sp>
    </p:spTree>
    <p:extLst>
      <p:ext uri="{BB962C8B-B14F-4D97-AF65-F5344CB8AC3E}">
        <p14:creationId xmlns:p14="http://schemas.microsoft.com/office/powerpoint/2010/main" val="24557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zh-TW" altLang="en-US"/>
          </a:p>
        </p:txBody>
      </p:sp>
      <p:sp>
        <p:nvSpPr>
          <p:cNvPr id="3" name="日期版面配置區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1C00432-B1F1-48C6-9A06-29FC3825C9D7}" type="datetimeFigureOut">
              <a:rPr lang="zh-TW" altLang="en-US" smtClean="0"/>
              <a:pPr/>
              <a:t>2023/12/7</a:t>
            </a:fld>
            <a:endParaRPr lang="zh-TW" altLang="en-US"/>
          </a:p>
        </p:txBody>
      </p:sp>
      <p:sp>
        <p:nvSpPr>
          <p:cNvPr id="4" name="投影片圖像版面配置區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zh-TW" altLang="en-US"/>
          </a:p>
        </p:txBody>
      </p:sp>
      <p:sp>
        <p:nvSpPr>
          <p:cNvPr id="5" name="備忘稿版面配置區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F786B2F7-D97A-4FF9-8307-BAC98EB82C59}" type="slidenum">
              <a:rPr lang="zh-TW" altLang="en-US" smtClean="0"/>
              <a:pPr/>
              <a:t>‹#›</a:t>
            </a:fld>
            <a:endParaRPr lang="zh-TW" altLang="en-US"/>
          </a:p>
        </p:txBody>
      </p:sp>
    </p:spTree>
    <p:extLst>
      <p:ext uri="{BB962C8B-B14F-4D97-AF65-F5344CB8AC3E}">
        <p14:creationId xmlns:p14="http://schemas.microsoft.com/office/powerpoint/2010/main" val="362049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786B2F7-D97A-4FF9-8307-BAC98EB82C59}" type="slidenum">
              <a:rPr lang="zh-TW" altLang="en-US" smtClean="0"/>
              <a:pPr/>
              <a:t>6</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zh-TW" altLang="en-US" dirty="0">
                <a:sym typeface="Wingdings" pitchFamily="2" charset="2"/>
              </a:rPr>
              <a:t>當在壓力情境下，人傾向短淺且快速的呼吸。</a:t>
            </a:r>
            <a:endParaRPr lang="en-US" altLang="zh-TW" dirty="0">
              <a:sym typeface="Wingdings" pitchFamily="2" charset="2"/>
            </a:endParaRPr>
          </a:p>
          <a:p>
            <a:pPr lvl="1"/>
            <a:r>
              <a:rPr lang="zh-TW" altLang="en-US" dirty="0">
                <a:sym typeface="Wingdings" pitchFamily="2" charset="2"/>
              </a:rPr>
              <a:t>呼吸是在面對提升的壓力情境中，最開始的反應。</a:t>
            </a:r>
            <a:endParaRPr lang="en-US" altLang="zh-TW" dirty="0">
              <a:sym typeface="Wingdings" pitchFamily="2" charset="2"/>
            </a:endParaRPr>
          </a:p>
          <a:p>
            <a:pPr lvl="1"/>
            <a:r>
              <a:rPr lang="zh-TW" altLang="en-US" dirty="0">
                <a:sym typeface="Wingdings" pitchFamily="2" charset="2"/>
              </a:rPr>
              <a:t>壓力導致快速的呼吸</a:t>
            </a:r>
            <a:r>
              <a:rPr lang="en-US" altLang="zh-TW" dirty="0">
                <a:sym typeface="Wingdings" pitchFamily="2" charset="2"/>
              </a:rPr>
              <a:t></a:t>
            </a:r>
            <a:r>
              <a:rPr lang="zh-TW" altLang="en-US" dirty="0">
                <a:sym typeface="Wingdings" pitchFamily="2" charset="2"/>
              </a:rPr>
              <a:t>快速呼吸導致交感為主</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5F5F84C-A97A-4694-8A23-D28F833FB2F3}" type="slidenum">
              <a:rPr lang="zh-TW" altLang="en-US" smtClean="0"/>
              <a:pPr/>
              <a:t>33</a:t>
            </a:fld>
            <a:endParaRPr lang="zh-TW" altLang="en-US"/>
          </a:p>
        </p:txBody>
      </p:sp>
    </p:spTree>
    <p:extLst>
      <p:ext uri="{BB962C8B-B14F-4D97-AF65-F5344CB8AC3E}">
        <p14:creationId xmlns:p14="http://schemas.microsoft.com/office/powerpoint/2010/main" val="96925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Let’s talk about stress theory. The first one is Cannon’s theory. He was a American physiologist, professor and chairman of the department of physiology in Harvard medical school in 1902. He developed the theory of homeostasis and coined the term“ fight, flight or freeze response “ </a:t>
            </a:r>
          </a:p>
          <a:p>
            <a:pPr eaLnBrk="1" hangingPunct="1">
              <a:spcBef>
                <a:spcPct val="0"/>
              </a:spcBef>
            </a:pPr>
            <a:r>
              <a:rPr lang="en-US" altLang="zh-TW" b="1"/>
              <a:t>Homeostasis</a:t>
            </a:r>
            <a:r>
              <a:rPr lang="en-US" altLang="zh-TW"/>
              <a:t> theory is a state of physiological calmness or balance. This condition occurs when our bodily functions are running smoothly with low stress levels.  When exposed to stressors, this causes an imbalance when the body responds to the perceived threat. After stress pass by, the organism tries to return to normal functioning.</a:t>
            </a:r>
          </a:p>
          <a:p>
            <a:pPr eaLnBrk="1" hangingPunct="1">
              <a:spcBef>
                <a:spcPct val="0"/>
              </a:spcBef>
            </a:pPr>
            <a:r>
              <a:rPr lang="en-US" altLang="zh-TW"/>
              <a:t>The </a:t>
            </a:r>
            <a:r>
              <a:rPr lang="en-US" altLang="zh-TW" b="1"/>
              <a:t>fight-or-flight-or-freeze response –we </a:t>
            </a:r>
            <a:r>
              <a:rPr lang="en-US" altLang="zh-TW"/>
              <a:t>also called </a:t>
            </a:r>
            <a:r>
              <a:rPr lang="en-US" altLang="zh-TW" b="1"/>
              <a:t>hyperarousal</a:t>
            </a:r>
            <a:r>
              <a:rPr lang="en-US" altLang="zh-TW"/>
              <a:t> or the </a:t>
            </a:r>
            <a:r>
              <a:rPr lang="en-US" altLang="zh-TW" b="1"/>
              <a:t>acute stress response</a:t>
            </a:r>
            <a:r>
              <a:rPr lang="en-US" altLang="zh-TW"/>
              <a:t>-- is a physiological reaction that occurs in response to a perceived harmful event or threat. Cannon’s theory states that physical reaction is discharged by sympathetic nervous system, preparing the animal for fighting or flight. </a:t>
            </a:r>
          </a:p>
        </p:txBody>
      </p:sp>
      <p:sp>
        <p:nvSpPr>
          <p:cNvPr id="215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49A777-4E0C-4169-B4E9-CA7C6DBB0221}" type="slidenum">
              <a:rPr lang="zh-TW" altLang="en-US" smtClean="0"/>
              <a:pPr fontAlgn="base">
                <a:spcBef>
                  <a:spcPct val="0"/>
                </a:spcBef>
                <a:spcAft>
                  <a:spcPct val="0"/>
                </a:spcAft>
                <a:defRPr/>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b="1"/>
              <a:t>So how does homeostasis</a:t>
            </a:r>
            <a:r>
              <a:rPr lang="en-US" altLang="zh-TW"/>
              <a:t>  work when the bodily function is imbalance ? </a:t>
            </a:r>
          </a:p>
          <a:p>
            <a:pPr eaLnBrk="1" hangingPunct="1">
              <a:spcBef>
                <a:spcPct val="0"/>
              </a:spcBef>
            </a:pPr>
            <a:r>
              <a:rPr lang="en-US" altLang="zh-TW"/>
              <a:t>The parasympathetic nervous system (PNS) is one of the autonomic nervous system . It is in opposition to the sympathetic nervous system . The parasympathetic nervous system predominates in </a:t>
            </a:r>
            <a:r>
              <a:rPr lang="en-US" altLang="zh-TW" b="1"/>
              <a:t>“quiet, rest and digest” </a:t>
            </a:r>
            <a:r>
              <a:rPr lang="en-US" altLang="zh-TW"/>
              <a:t>conditions. While the sympathetic nervous system drives the “fight or flight” response in stressful situations, the PNS is to conserve energy to be used later and to regulate bodily functions to back calmness and decrease metabolic level.</a:t>
            </a:r>
          </a:p>
          <a:p>
            <a:pPr eaLnBrk="1" hangingPunct="1">
              <a:spcBef>
                <a:spcPct val="0"/>
              </a:spcBef>
            </a:pPr>
            <a:endParaRPr lang="zh-TW" altLang="en-US"/>
          </a:p>
        </p:txBody>
      </p:sp>
      <p:sp>
        <p:nvSpPr>
          <p:cNvPr id="245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7A755-3AEB-4316-85B3-392405EF8D33}" type="slidenum">
              <a:rPr lang="zh-TW" altLang="en-US" smtClean="0"/>
              <a:pPr fontAlgn="base">
                <a:spcBef>
                  <a:spcPct val="0"/>
                </a:spcBef>
                <a:spcAft>
                  <a:spcPct val="0"/>
                </a:spcAft>
                <a:defRPr/>
              </a:pPr>
              <a:t>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a:bodyPr>
          <a:lstStyle/>
          <a:p>
            <a:pPr lvl="1">
              <a:defRPr/>
            </a:pPr>
            <a:endParaRPr lang="en-US" altLang="zh-TW" b="1" dirty="0"/>
          </a:p>
          <a:p>
            <a:pPr>
              <a:defRPr/>
            </a:pPr>
            <a:r>
              <a:rPr lang="en-US" altLang="zh-TW" dirty="0"/>
              <a:t>Next we talk about the </a:t>
            </a:r>
            <a:r>
              <a:rPr lang="en-US" altLang="zh-TW" b="1" dirty="0"/>
              <a:t>general adaptation syndrome (GAS)</a:t>
            </a:r>
            <a:r>
              <a:rPr lang="en-US" altLang="zh-TW" dirty="0"/>
              <a:t>. This is developed by Hans </a:t>
            </a:r>
            <a:r>
              <a:rPr lang="en-US" altLang="zh-TW" dirty="0" err="1"/>
              <a:t>Selye</a:t>
            </a:r>
            <a:r>
              <a:rPr lang="en-US" altLang="zh-TW" dirty="0"/>
              <a:t>, describes the pattern of responses how the body goes through after a stressor.  There are three stages:  alarm, resistance, and exhaustion. In this figure, the vertical axis is stress resistance, that means the ability of one person to resist the stress. The horizontal axis is time phase. </a:t>
            </a:r>
          </a:p>
          <a:p>
            <a:pPr>
              <a:defRPr/>
            </a:pPr>
            <a:endParaRPr lang="en-US" altLang="zh-TW" dirty="0"/>
          </a:p>
          <a:p>
            <a:pPr>
              <a:defRPr/>
            </a:pPr>
            <a:r>
              <a:rPr lang="en-US" altLang="zh-TW" dirty="0"/>
              <a:t>The first phase, t</a:t>
            </a:r>
            <a:r>
              <a:rPr lang="en-US" altLang="zh-TW" b="1" dirty="0"/>
              <a:t>he alarm</a:t>
            </a:r>
            <a:r>
              <a:rPr lang="en-US" altLang="zh-TW" dirty="0"/>
              <a:t> stage when the stressor occurs, we first perceive something as stressful, and then the body initiates the fight-or-flight response. This is jus mentioned: </a:t>
            </a:r>
            <a:r>
              <a:rPr lang="en-US" altLang="zh-TW" dirty="0" err="1"/>
              <a:t>hyperarousal</a:t>
            </a:r>
            <a:r>
              <a:rPr lang="en-US" altLang="zh-TW" dirty="0"/>
              <a:t>. </a:t>
            </a:r>
          </a:p>
          <a:p>
            <a:pPr>
              <a:defRPr/>
            </a:pPr>
            <a:r>
              <a:rPr lang="en-US" altLang="zh-TW" dirty="0"/>
              <a:t>Then we maybe found ways to relief this uncomfortable situation. Our body would activate a higher metabolic level in an effort to offset the stress. This is the </a:t>
            </a:r>
            <a:r>
              <a:rPr lang="en-US" altLang="zh-TW" dirty="0" err="1"/>
              <a:t>resistence</a:t>
            </a:r>
            <a:r>
              <a:rPr lang="en-US" altLang="zh-TW" dirty="0"/>
              <a:t> phase. But we could not maintain this level for a long time. </a:t>
            </a:r>
          </a:p>
          <a:p>
            <a:pPr>
              <a:defRPr/>
            </a:pPr>
            <a:r>
              <a:rPr lang="en-US" altLang="zh-TW" dirty="0"/>
              <a:t> If we prolonged exposure to the stressor, our body’s resources would be depleted. This is the third phase-exhaustion. It would suppress our immune system and cause bodily functions to deteriorate. This maybe lead to many illnesses, including heart disease, digestive problems, depression, and diabetes.</a:t>
            </a:r>
          </a:p>
        </p:txBody>
      </p:sp>
      <p:sp>
        <p:nvSpPr>
          <p:cNvPr id="235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B4B2A1-AC5F-4783-9E92-2F114F93F44B}" type="slidenum">
              <a:rPr lang="zh-TW" altLang="en-US" smtClean="0"/>
              <a:pPr fontAlgn="base">
                <a:spcBef>
                  <a:spcPct val="0"/>
                </a:spcBef>
                <a:spcAft>
                  <a:spcPct val="0"/>
                </a:spcAft>
                <a:defRPr/>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spcAft>
                <a:spcPts val="634"/>
              </a:spcAft>
            </a:pPr>
            <a:endParaRPr lang="zh-TW" altLang="en-US" dirty="0"/>
          </a:p>
        </p:txBody>
      </p:sp>
      <p:sp>
        <p:nvSpPr>
          <p:cNvPr id="276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A545AA-133A-45FB-ABA8-253A91FBC7CE}" type="slidenum">
              <a:rPr lang="zh-TW" altLang="en-US"/>
              <a:pPr fontAlgn="base">
                <a:spcBef>
                  <a:spcPct val="0"/>
                </a:spcBef>
                <a:spcAft>
                  <a:spcPct val="0"/>
                </a:spcAft>
              </a:pPr>
              <a:t>11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9"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a:t>This is the result. In the first figure, you can see the fluorecent green line. This is electromyography data. On the left side, there are the power of muscle tension—0.81Hz. In the second figure, there are two line—green and orange one—these are the skin conduction and thermal temperature. As time go by, you can see the green one was inclined and the orange one was declined. This means the client was more and more relaxed.  </a:t>
            </a:r>
            <a:endParaRPr lang="zh-TW" altLang="en-US"/>
          </a:p>
        </p:txBody>
      </p:sp>
      <p:sp>
        <p:nvSpPr>
          <p:cNvPr id="297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852D6-6F9D-4A02-B69E-094BC575D64C}" type="slidenum">
              <a:rPr lang="zh-TW" altLang="en-US"/>
              <a:pPr fontAlgn="base">
                <a:spcBef>
                  <a:spcPct val="0"/>
                </a:spcBef>
                <a:spcAft>
                  <a:spcPct val="0"/>
                </a:spcAft>
              </a:pPr>
              <a:t>14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E7A0CE-9465-4656-8EF2-1B84CAC18324}" type="slidenum">
              <a:rPr lang="zh-TW" altLang="en-US" smtClean="0"/>
              <a:pPr/>
              <a:t>20</a:t>
            </a:fld>
            <a:endParaRPr lang="zh-TW" altLang="en-US"/>
          </a:p>
        </p:txBody>
      </p:sp>
    </p:spTree>
    <p:extLst>
      <p:ext uri="{BB962C8B-B14F-4D97-AF65-F5344CB8AC3E}">
        <p14:creationId xmlns:p14="http://schemas.microsoft.com/office/powerpoint/2010/main" val="268814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543411" indent="-543411">
              <a:buAutoNum type="arabicPeriod"/>
            </a:pPr>
            <a:r>
              <a:rPr lang="en-US" altLang="zh-TW" dirty="0"/>
              <a:t>HRV</a:t>
            </a:r>
            <a:r>
              <a:rPr lang="zh-TW" altLang="en-US" dirty="0"/>
              <a:t>振幅，隨著呼吸頻率而不同。</a:t>
            </a:r>
            <a:endParaRPr lang="en-US" altLang="zh-TW" dirty="0"/>
          </a:p>
          <a:p>
            <a:pPr marL="543411" indent="-543411">
              <a:buAutoNum type="arabicPeriod"/>
            </a:pPr>
            <a:r>
              <a:rPr lang="zh-TW" altLang="en-US" dirty="0"/>
              <a:t>振幅的改變是</a:t>
            </a:r>
            <a:r>
              <a:rPr lang="en-US" altLang="zh-TW" dirty="0"/>
              <a:t>HRV</a:t>
            </a:r>
            <a:r>
              <a:rPr lang="zh-TW" altLang="en-US" dirty="0"/>
              <a:t>低谷的減少所致。</a:t>
            </a:r>
            <a:endParaRPr lang="en-US" altLang="zh-TW" dirty="0"/>
          </a:p>
          <a:p>
            <a:pPr marL="966064" lvl="1" indent="-543411"/>
            <a:r>
              <a:rPr lang="zh-TW" altLang="en-US" dirty="0"/>
              <a:t>低谷不再那麼低。</a:t>
            </a:r>
            <a:endParaRPr lang="en-US" altLang="zh-TW" dirty="0"/>
          </a:p>
          <a:p>
            <a:pPr marL="543411" indent="-543411">
              <a:buAutoNum type="arabicPeriod" startAt="3"/>
            </a:pPr>
            <a:r>
              <a:rPr lang="zh-TW" altLang="en-US" dirty="0"/>
              <a:t>因此，當呼吸頻率提升，平均心跳率也提升。</a:t>
            </a:r>
            <a:endParaRPr lang="en-US" altLang="zh-TW" dirty="0"/>
          </a:p>
          <a:p>
            <a:pPr marL="966064" lvl="1" indent="-543411"/>
            <a:r>
              <a:rPr lang="zh-TW" altLang="en-US" dirty="0"/>
              <a:t>平均心跳率是為交感／副交感為主的指標</a:t>
            </a:r>
            <a:endParaRPr lang="en-US" altLang="zh-TW" dirty="0"/>
          </a:p>
          <a:p>
            <a:pPr marL="543411" indent="-543411">
              <a:buAutoNum type="arabicPeriod" startAt="3"/>
            </a:pPr>
            <a:r>
              <a:rPr lang="en-US" altLang="zh-TW" dirty="0"/>
              <a:t>HRV</a:t>
            </a:r>
            <a:r>
              <a:rPr lang="zh-TW" altLang="en-US" dirty="0"/>
              <a:t>頻率和呼吸頻率共變。</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5F5F84C-A97A-4694-8A23-D28F833FB2F3}" type="slidenum">
              <a:rPr lang="zh-TW" altLang="en-US" smtClean="0"/>
              <a:pPr/>
              <a:t>24</a:t>
            </a:fld>
            <a:endParaRPr lang="zh-TW" altLang="en-US"/>
          </a:p>
        </p:txBody>
      </p:sp>
    </p:spTree>
    <p:extLst>
      <p:ext uri="{BB962C8B-B14F-4D97-AF65-F5344CB8AC3E}">
        <p14:creationId xmlns:p14="http://schemas.microsoft.com/office/powerpoint/2010/main" val="197286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5F5F84C-A97A-4694-8A23-D28F833FB2F3}" type="slidenum">
              <a:rPr lang="zh-TW" altLang="en-US" smtClean="0"/>
              <a:pPr/>
              <a:t>28</a:t>
            </a:fld>
            <a:endParaRPr lang="zh-TW" altLang="en-US"/>
          </a:p>
        </p:txBody>
      </p:sp>
    </p:spTree>
    <p:extLst>
      <p:ext uri="{BB962C8B-B14F-4D97-AF65-F5344CB8AC3E}">
        <p14:creationId xmlns:p14="http://schemas.microsoft.com/office/powerpoint/2010/main" val="358482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pPr/>
              <a:t>‹#›</a:t>
            </a:fld>
            <a:endParaRPr lang="en-US" dirty="0"/>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87DE6118-2437-4B30-8E3C-4D2BE6020583}" type="datetimeFigureOut">
              <a:rPr lang="en-US" smtClean="0"/>
              <a:pPr/>
              <a:t>12/7/2023</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7DE6118-2437-4B30-8E3C-4D2BE6020583}" type="datetimeFigureOut">
              <a:rPr lang="en-US" smtClean="0"/>
              <a:pPr/>
              <a:t>12/7/2023</a:t>
            </a:fld>
            <a:endParaRPr 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69E57DC2-970A-4B3E-BB1C-7A09969E49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0497" y="4292301"/>
            <a:ext cx="7772400" cy="1072565"/>
          </a:xfrm>
        </p:spPr>
        <p:txBody>
          <a:bodyPr>
            <a:normAutofit/>
          </a:bodyPr>
          <a:lstStyle/>
          <a:p>
            <a:r>
              <a:rPr lang="zh-TW" altLang="en-US" b="1" dirty="0">
                <a:latin typeface="Arial Unicode MS" pitchFamily="34" charset="-120"/>
                <a:ea typeface="Arial Unicode MS" pitchFamily="34" charset="-120"/>
                <a:cs typeface="Arial Unicode MS" pitchFamily="34" charset="-120"/>
              </a:rPr>
              <a:t>生理回饋評估與治療</a:t>
            </a:r>
          </a:p>
        </p:txBody>
      </p:sp>
      <p:sp>
        <p:nvSpPr>
          <p:cNvPr id="3" name="副標題 2"/>
          <p:cNvSpPr>
            <a:spLocks noGrp="1"/>
          </p:cNvSpPr>
          <p:nvPr>
            <p:ph type="subTitle" idx="1"/>
          </p:nvPr>
        </p:nvSpPr>
        <p:spPr>
          <a:xfrm>
            <a:off x="612413" y="5395857"/>
            <a:ext cx="6670366" cy="1284642"/>
          </a:xfrm>
        </p:spPr>
        <p:txBody>
          <a:bodyPr>
            <a:normAutofit/>
          </a:bodyPr>
          <a:lstStyle/>
          <a:p>
            <a:r>
              <a:rPr lang="zh-TW" altLang="en-US" sz="2800" dirty="0">
                <a:latin typeface="Arial Unicode MS" pitchFamily="34" charset="-120"/>
                <a:ea typeface="Arial Unicode MS" pitchFamily="34" charset="-120"/>
                <a:cs typeface="Arial Unicode MS" pitchFamily="34" charset="-120"/>
              </a:rPr>
              <a:t>成大醫院精神部</a:t>
            </a:r>
            <a:br>
              <a:rPr lang="en-US" altLang="zh-TW" sz="2800" dirty="0">
                <a:latin typeface="Arial Unicode MS" pitchFamily="34" charset="-120"/>
                <a:ea typeface="Arial Unicode MS" pitchFamily="34" charset="-120"/>
                <a:cs typeface="Arial Unicode MS" pitchFamily="34" charset="-120"/>
              </a:rPr>
            </a:br>
            <a:r>
              <a:rPr lang="zh-TW" altLang="en-US" sz="2800" dirty="0">
                <a:latin typeface="Arial Unicode MS" pitchFamily="34" charset="-120"/>
                <a:ea typeface="Arial Unicode MS" pitchFamily="34" charset="-120"/>
                <a:cs typeface="Arial Unicode MS" pitchFamily="34" charset="-120"/>
              </a:rPr>
              <a:t>洪妮君專科護理師</a:t>
            </a:r>
          </a:p>
        </p:txBody>
      </p:sp>
      <p:pic>
        <p:nvPicPr>
          <p:cNvPr id="4" name="Picture 2"/>
          <p:cNvPicPr>
            <a:picLocks noChangeAspect="1" noChangeArrowheads="1"/>
          </p:cNvPicPr>
          <p:nvPr/>
        </p:nvPicPr>
        <p:blipFill>
          <a:blip r:embed="rId2"/>
          <a:srcRect/>
          <a:stretch>
            <a:fillRect/>
          </a:stretch>
        </p:blipFill>
        <p:spPr bwMode="auto">
          <a:xfrm>
            <a:off x="806824" y="720762"/>
            <a:ext cx="7433533" cy="3281083"/>
          </a:xfrm>
          <a:prstGeom prst="rect">
            <a:avLst/>
          </a:prstGeom>
          <a:noFill/>
          <a:ln w="9525">
            <a:noFill/>
            <a:miter lim="800000"/>
            <a:headEnd/>
            <a:tailEnd/>
          </a:ln>
        </p:spPr>
      </p:pic>
    </p:spTree>
    <p:extLst>
      <p:ext uri="{BB962C8B-B14F-4D97-AF65-F5344CB8AC3E}">
        <p14:creationId xmlns:p14="http://schemas.microsoft.com/office/powerpoint/2010/main" val="42757808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70302"/>
            <a:ext cx="7200900" cy="838200"/>
          </a:xfrm>
        </p:spPr>
        <p:txBody>
          <a:bodyPr/>
          <a:lstStyle/>
          <a:p>
            <a:r>
              <a:rPr lang="zh-TW" altLang="en-US" dirty="0">
                <a:latin typeface="Arial Unicode MS" pitchFamily="34" charset="-120"/>
                <a:ea typeface="Arial Unicode MS" pitchFamily="34" charset="-120"/>
                <a:cs typeface="Arial Unicode MS" pitchFamily="34" charset="-120"/>
              </a:rPr>
              <a:t>生理回饋是什麼？</a:t>
            </a:r>
          </a:p>
        </p:txBody>
      </p:sp>
      <p:sp>
        <p:nvSpPr>
          <p:cNvPr id="3" name="內容版面配置區 2"/>
          <p:cNvSpPr>
            <a:spLocks noGrp="1"/>
          </p:cNvSpPr>
          <p:nvPr>
            <p:ph idx="1"/>
          </p:nvPr>
        </p:nvSpPr>
        <p:spPr>
          <a:xfrm>
            <a:off x="457200" y="1600201"/>
            <a:ext cx="8229600" cy="2842708"/>
          </a:xfrm>
        </p:spPr>
        <p:txBody>
          <a:bodyPr/>
          <a:lstStyle/>
          <a:p>
            <a:r>
              <a:rPr lang="zh-TW" altLang="en-US" dirty="0">
                <a:latin typeface="Arial Unicode MS" pitchFamily="34" charset="-120"/>
                <a:ea typeface="Arial Unicode MS" pitchFamily="34" charset="-120"/>
                <a:cs typeface="Arial Unicode MS" pitchFamily="34" charset="-120"/>
              </a:rPr>
              <a:t>以生理訊號監控身體變化，經過儀器將生理現象轉換成可理解的數值，提供即時以視覺</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聽覺回饋給個案</a:t>
            </a:r>
            <a:endParaRPr lang="en-US" altLang="zh-TW"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根據結果增加對身體變化的敏感度及對變化過程的控制。</a:t>
            </a:r>
            <a:endParaRPr lang="en-US" altLang="zh-TW" dirty="0">
              <a:latin typeface="Arial Unicode MS" pitchFamily="34" charset="-120"/>
              <a:ea typeface="Arial Unicode MS" pitchFamily="34" charset="-120"/>
              <a:cs typeface="Arial Unicode MS" pitchFamily="34" charset="-120"/>
            </a:endParaRPr>
          </a:p>
          <a:p>
            <a:pPr>
              <a:buNone/>
            </a:pPr>
            <a:endParaRPr lang="en-US" altLang="zh-TW" dirty="0">
              <a:latin typeface="Arial Unicode MS" pitchFamily="34" charset="-120"/>
              <a:ea typeface="Arial Unicode MS" pitchFamily="34" charset="-120"/>
              <a:cs typeface="Arial Unicode MS" pitchFamily="34" charset="-120"/>
            </a:endParaRPr>
          </a:p>
          <a:p>
            <a:endParaRPr lang="zh-TW" altLang="en-US" dirty="0">
              <a:latin typeface="Arial Unicode MS" pitchFamily="34" charset="-120"/>
              <a:ea typeface="Arial Unicode MS" pitchFamily="34" charset="-120"/>
              <a:cs typeface="Arial Unicode MS"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439" y="4501659"/>
            <a:ext cx="2231456" cy="162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9" y="4539781"/>
            <a:ext cx="1799831" cy="1706046"/>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5587831" y="4544340"/>
            <a:ext cx="2405101" cy="1600200"/>
          </a:xfrm>
          <a:prstGeom prst="rect">
            <a:avLst/>
          </a:prstGeom>
          <a:noFill/>
          <a:ln w="9525">
            <a:noFill/>
            <a:miter lim="800000"/>
            <a:headEnd/>
            <a:tailEnd/>
          </a:ln>
          <a:effectLst/>
        </p:spPr>
      </p:pic>
    </p:spTree>
    <p:extLst>
      <p:ext uri="{BB962C8B-B14F-4D97-AF65-F5344CB8AC3E}">
        <p14:creationId xmlns:p14="http://schemas.microsoft.com/office/powerpoint/2010/main" val="36889373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dirty="0">
                <a:latin typeface="Arial Unicode MS" pitchFamily="34" charset="-120"/>
                <a:ea typeface="Arial Unicode MS" pitchFamily="34" charset="-120"/>
                <a:cs typeface="Arial Unicode MS" pitchFamily="34" charset="-120"/>
              </a:rPr>
              <a:t>生理回饋類型</a:t>
            </a:r>
          </a:p>
        </p:txBody>
      </p:sp>
      <p:sp>
        <p:nvSpPr>
          <p:cNvPr id="3" name="內容版面配置區 2"/>
          <p:cNvSpPr>
            <a:spLocks noGrp="1"/>
          </p:cNvSpPr>
          <p:nvPr>
            <p:ph idx="1"/>
          </p:nvPr>
        </p:nvSpPr>
        <p:spPr/>
        <p:txBody>
          <a:bodyPr rtlCol="0">
            <a:normAutofit/>
          </a:bodyPr>
          <a:lstStyle/>
          <a:p>
            <a:pPr>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心跳</a:t>
            </a:r>
            <a:endParaRPr lang="en-US" altLang="zh-TW" dirty="0">
              <a:latin typeface="Arial Unicode MS" pitchFamily="34" charset="-120"/>
              <a:ea typeface="Arial Unicode MS" pitchFamily="34" charset="-120"/>
              <a:cs typeface="Arial Unicode MS" pitchFamily="34" charset="-120"/>
            </a:endParaRP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血液容積脈搏波</a:t>
            </a:r>
            <a:r>
              <a:rPr lang="en-US" altLang="zh-TW" dirty="0">
                <a:latin typeface="Arial Unicode MS" pitchFamily="34" charset="-120"/>
                <a:ea typeface="Arial Unicode MS" pitchFamily="34" charset="-120"/>
                <a:cs typeface="Arial Unicode MS" pitchFamily="34" charset="-120"/>
              </a:rPr>
              <a:t>(Blood volume pulse, BVP)</a:t>
            </a:r>
            <a:endParaRPr lang="en-US" altLang="zh-TW" sz="2000" dirty="0">
              <a:latin typeface="Arial Unicode MS" pitchFamily="34" charset="-120"/>
              <a:ea typeface="Arial Unicode MS" pitchFamily="34" charset="-120"/>
              <a:cs typeface="Arial Unicode MS" pitchFamily="34" charset="-120"/>
            </a:endParaRP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心電圖</a:t>
            </a:r>
            <a:r>
              <a:rPr lang="en-US" altLang="zh-TW" dirty="0">
                <a:latin typeface="Arial Unicode MS" pitchFamily="34" charset="-120"/>
                <a:ea typeface="Arial Unicode MS" pitchFamily="34" charset="-120"/>
                <a:cs typeface="Arial Unicode MS" pitchFamily="34" charset="-120"/>
              </a:rPr>
              <a:t>( </a:t>
            </a:r>
            <a:r>
              <a:rPr lang="en-US" altLang="zh-TW" dirty="0" err="1">
                <a:latin typeface="Arial Unicode MS" pitchFamily="34" charset="-120"/>
                <a:ea typeface="Arial Unicode MS" pitchFamily="34" charset="-120"/>
                <a:cs typeface="Arial Unicode MS" pitchFamily="34" charset="-120"/>
              </a:rPr>
              <a:t>Electrography</a:t>
            </a:r>
            <a:r>
              <a:rPr lang="en-US" altLang="zh-TW" dirty="0">
                <a:latin typeface="Arial Unicode MS" pitchFamily="34" charset="-120"/>
                <a:ea typeface="Arial Unicode MS" pitchFamily="34" charset="-120"/>
                <a:cs typeface="Arial Unicode MS" pitchFamily="34" charset="-120"/>
              </a:rPr>
              <a:t>; EKG)</a:t>
            </a:r>
          </a:p>
          <a:p>
            <a:pPr>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其他生理測量</a:t>
            </a:r>
            <a:r>
              <a:rPr lang="en-US" altLang="zh-TW" sz="2000" dirty="0">
                <a:latin typeface="Arial Unicode MS" pitchFamily="34" charset="-120"/>
                <a:ea typeface="Arial Unicode MS" pitchFamily="34" charset="-120"/>
                <a:cs typeface="Arial Unicode MS" pitchFamily="34" charset="-120"/>
              </a:rPr>
              <a:t>(for visualized physical condition): </a:t>
            </a: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指溫</a:t>
            </a:r>
            <a:endParaRPr lang="en-US" altLang="zh-TW" dirty="0">
              <a:latin typeface="Arial Unicode MS" pitchFamily="34" charset="-120"/>
              <a:ea typeface="Arial Unicode MS" pitchFamily="34" charset="-120"/>
              <a:cs typeface="Arial Unicode MS" pitchFamily="34" charset="-120"/>
            </a:endParaRP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呼吸</a:t>
            </a:r>
            <a:endParaRPr lang="en-US" altLang="zh-TW" dirty="0">
              <a:latin typeface="Arial Unicode MS" pitchFamily="34" charset="-120"/>
              <a:ea typeface="Arial Unicode MS" pitchFamily="34" charset="-120"/>
              <a:cs typeface="Arial Unicode MS" pitchFamily="34" charset="-120"/>
            </a:endParaRP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皮膚導電度</a:t>
            </a:r>
            <a:r>
              <a:rPr lang="en-US" altLang="zh-TW" dirty="0">
                <a:latin typeface="Arial Unicode MS" pitchFamily="34" charset="-120"/>
                <a:ea typeface="Arial Unicode MS" pitchFamily="34" charset="-120"/>
                <a:cs typeface="Arial Unicode MS" pitchFamily="34" charset="-120"/>
              </a:rPr>
              <a:t> (skin conduction)</a:t>
            </a:r>
          </a:p>
          <a:p>
            <a:pPr lvl="1">
              <a:spcBef>
                <a:spcPts val="0"/>
              </a:spcBef>
              <a:spcAft>
                <a:spcPts val="600"/>
              </a:spcAft>
              <a:buFont typeface="Arial" pitchFamily="34" charset="0"/>
              <a:buChar char="–"/>
              <a:defRPr/>
            </a:pPr>
            <a:r>
              <a:rPr lang="zh-TW" altLang="en-US" dirty="0">
                <a:latin typeface="Arial Unicode MS" pitchFamily="34" charset="-120"/>
                <a:ea typeface="Arial Unicode MS" pitchFamily="34" charset="-120"/>
                <a:cs typeface="Arial Unicode MS" pitchFamily="34" charset="-120"/>
              </a:rPr>
              <a:t>肌電圖</a:t>
            </a:r>
            <a:r>
              <a:rPr lang="en-US" altLang="zh-TW" dirty="0">
                <a:latin typeface="Arial Unicode MS" pitchFamily="34" charset="-120"/>
                <a:ea typeface="Arial Unicode MS" pitchFamily="34" charset="-120"/>
                <a:cs typeface="Arial Unicode MS" pitchFamily="34" charset="-120"/>
              </a:rPr>
              <a:t>(Electromyography)</a:t>
            </a:r>
          </a:p>
          <a:p>
            <a:pPr fontAlgn="auto">
              <a:spcAft>
                <a:spcPts val="0"/>
              </a:spcAft>
              <a:buFont typeface="Arial" pitchFamily="34" charset="0"/>
              <a:buChar char="•"/>
              <a:defRPr/>
            </a:pPr>
            <a:endParaRPr lang="zh-TW" altLang="en-US" dirty="0">
              <a:latin typeface="Arial Unicode MS" pitchFamily="34" charset="-120"/>
              <a:ea typeface="Arial Unicode MS" pitchFamily="34" charset="-120"/>
              <a:cs typeface="Arial Unicode MS"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Arial Unicode MS" pitchFamily="34" charset="-120"/>
                <a:ea typeface="Arial Unicode MS" pitchFamily="34" charset="-120"/>
                <a:cs typeface="Arial Unicode MS" pitchFamily="34" charset="-120"/>
              </a:rPr>
              <a:t>常見的生理回饋儀</a:t>
            </a:r>
          </a:p>
        </p:txBody>
      </p:sp>
      <p:sp>
        <p:nvSpPr>
          <p:cNvPr id="3" name="內容版面配置區 2"/>
          <p:cNvSpPr>
            <a:spLocks noGrp="1"/>
          </p:cNvSpPr>
          <p:nvPr>
            <p:ph idx="1"/>
          </p:nvPr>
        </p:nvSpPr>
        <p:spPr>
          <a:xfrm>
            <a:off x="1222429" y="2507282"/>
            <a:ext cx="7200900" cy="3987800"/>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913E5476-4CC1-4341-993E-345B7207BCF4}" type="slidenum">
              <a:rPr lang="zh-TW" altLang="en-US" sz="1200" smtClean="0"/>
              <a:pPr/>
              <a:t>12</a:t>
            </a:fld>
            <a:endParaRPr lang="zh-TW" altLang="en-US" sz="1200"/>
          </a:p>
        </p:txBody>
      </p:sp>
      <p:pic>
        <p:nvPicPr>
          <p:cNvPr id="1026" name="Picture 2" descr="「infiniti biofeedback」的圖片搜尋結果"/>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88" b="26792"/>
          <a:stretch/>
        </p:blipFill>
        <p:spPr bwMode="auto">
          <a:xfrm>
            <a:off x="818736" y="2940558"/>
            <a:ext cx="3312368" cy="1623693"/>
          </a:xfrm>
          <a:prstGeom prst="rect">
            <a:avLst/>
          </a:prstGeom>
          <a:noFill/>
          <a:extLst>
            <a:ext uri="{909E8E84-426E-40DD-AFC4-6F175D3DCCD1}">
              <a14:hiddenFill xmlns:a14="http://schemas.microsoft.com/office/drawing/2010/main">
                <a:solidFill>
                  <a:srgbClr val="FFFFFF"/>
                </a:solidFill>
              </a14:hiddenFill>
            </a:ext>
          </a:extLst>
        </p:spPr>
      </p:pic>
      <p:sp>
        <p:nvSpPr>
          <p:cNvPr id="6" name="直線圖說文字 1 (加上框線和強調線) 5"/>
          <p:cNvSpPr/>
          <p:nvPr/>
        </p:nvSpPr>
        <p:spPr>
          <a:xfrm>
            <a:off x="5604251" y="1297303"/>
            <a:ext cx="3384376" cy="504056"/>
          </a:xfrm>
          <a:prstGeom prst="accentBorderCallout1">
            <a:avLst>
              <a:gd name="adj1" fmla="val 18750"/>
              <a:gd name="adj2" fmla="val -8333"/>
              <a:gd name="adj3" fmla="val 281932"/>
              <a:gd name="adj4" fmla="val -5496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指溫 </a:t>
            </a:r>
            <a:r>
              <a:rPr lang="en-US" altLang="zh-TW" sz="2800" b="1" dirty="0">
                <a:latin typeface="微軟正黑體" pitchFamily="34" charset="-120"/>
                <a:ea typeface="微軟正黑體" pitchFamily="34" charset="-120"/>
              </a:rPr>
              <a:t>Temperature</a:t>
            </a:r>
            <a:endParaRPr lang="zh-TW" altLang="en-US" sz="2800" b="1" dirty="0">
              <a:latin typeface="微軟正黑體" pitchFamily="34" charset="-120"/>
              <a:ea typeface="微軟正黑體" pitchFamily="34" charset="-120"/>
            </a:endParaRPr>
          </a:p>
        </p:txBody>
      </p:sp>
      <p:sp>
        <p:nvSpPr>
          <p:cNvPr id="9" name="直線圖說文字 1 (加上框線和強調線) 8"/>
          <p:cNvSpPr/>
          <p:nvPr/>
        </p:nvSpPr>
        <p:spPr>
          <a:xfrm>
            <a:off x="5630730" y="1984537"/>
            <a:ext cx="3384376" cy="504056"/>
          </a:xfrm>
          <a:prstGeom prst="accentBorderCallout1">
            <a:avLst>
              <a:gd name="adj1" fmla="val 18750"/>
              <a:gd name="adj2" fmla="val -8333"/>
              <a:gd name="adj3" fmla="val 195379"/>
              <a:gd name="adj4" fmla="val -541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肌電</a:t>
            </a:r>
            <a:r>
              <a:rPr lang="en-US" altLang="zh-TW" sz="2000" b="1" dirty="0">
                <a:latin typeface="微軟正黑體" pitchFamily="34" charset="-120"/>
                <a:ea typeface="微軟正黑體" pitchFamily="34" charset="-120"/>
              </a:rPr>
              <a:t>Electromyography</a:t>
            </a:r>
            <a:endParaRPr lang="zh-TW" altLang="en-US" sz="2000" b="1" dirty="0">
              <a:latin typeface="微軟正黑體" pitchFamily="34" charset="-120"/>
              <a:ea typeface="微軟正黑體" pitchFamily="34" charset="-120"/>
            </a:endParaRPr>
          </a:p>
        </p:txBody>
      </p:sp>
      <p:sp>
        <p:nvSpPr>
          <p:cNvPr id="10" name="直線圖說文字 1 (加上框線和強調線) 9"/>
          <p:cNvSpPr/>
          <p:nvPr/>
        </p:nvSpPr>
        <p:spPr>
          <a:xfrm>
            <a:off x="5643969" y="2663450"/>
            <a:ext cx="3357897" cy="504056"/>
          </a:xfrm>
          <a:prstGeom prst="accentBorderCallout1">
            <a:avLst>
              <a:gd name="adj1" fmla="val 18750"/>
              <a:gd name="adj2" fmla="val -8333"/>
              <a:gd name="adj3" fmla="val 111143"/>
              <a:gd name="adj4" fmla="val -4976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膚電 </a:t>
            </a:r>
            <a:r>
              <a:rPr lang="en-US" altLang="zh-TW" sz="2000" b="1" dirty="0">
                <a:latin typeface="微軟正黑體" pitchFamily="34" charset="-120"/>
                <a:ea typeface="微軟正黑體" pitchFamily="34" charset="-120"/>
              </a:rPr>
              <a:t>Skin Conductance</a:t>
            </a:r>
            <a:endParaRPr lang="zh-TW" altLang="en-US" sz="2000" b="1" dirty="0">
              <a:latin typeface="微軟正黑體" pitchFamily="34" charset="-120"/>
              <a:ea typeface="微軟正黑體" pitchFamily="34" charset="-120"/>
            </a:endParaRPr>
          </a:p>
        </p:txBody>
      </p:sp>
      <p:sp>
        <p:nvSpPr>
          <p:cNvPr id="11" name="直線圖說文字 1 (加上框線和強調線) 10"/>
          <p:cNvSpPr/>
          <p:nvPr/>
        </p:nvSpPr>
        <p:spPr>
          <a:xfrm>
            <a:off x="5797657" y="5248028"/>
            <a:ext cx="3361320" cy="504056"/>
          </a:xfrm>
          <a:prstGeom prst="accentBorderCallout1">
            <a:avLst>
              <a:gd name="adj1" fmla="val 18750"/>
              <a:gd name="adj2" fmla="val -8333"/>
              <a:gd name="adj3" fmla="val -241282"/>
              <a:gd name="adj4" fmla="val -5070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心電圖</a:t>
            </a:r>
            <a:r>
              <a:rPr lang="en-US" altLang="zh-TW" sz="2800" b="1" dirty="0">
                <a:latin typeface="微軟正黑體" pitchFamily="34" charset="-120"/>
                <a:ea typeface="微軟正黑體" pitchFamily="34" charset="-120"/>
              </a:rPr>
              <a:t>ECG</a:t>
            </a:r>
            <a:endParaRPr lang="zh-TW" altLang="en-US" sz="2800" b="1" dirty="0">
              <a:latin typeface="微軟正黑體" pitchFamily="34" charset="-120"/>
              <a:ea typeface="微軟正黑體" pitchFamily="34" charset="-120"/>
            </a:endParaRPr>
          </a:p>
        </p:txBody>
      </p:sp>
      <p:sp>
        <p:nvSpPr>
          <p:cNvPr id="12" name="直線圖說文字 1 (加上框線和強調線) 11"/>
          <p:cNvSpPr/>
          <p:nvPr/>
        </p:nvSpPr>
        <p:spPr>
          <a:xfrm>
            <a:off x="5774601" y="3491646"/>
            <a:ext cx="3384376" cy="504056"/>
          </a:xfrm>
          <a:prstGeom prst="accentBorderCallout1">
            <a:avLst>
              <a:gd name="adj1" fmla="val 18750"/>
              <a:gd name="adj2" fmla="val -8333"/>
              <a:gd name="adj3" fmla="val -1713"/>
              <a:gd name="adj4" fmla="val -459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呼吸</a:t>
            </a:r>
            <a:r>
              <a:rPr lang="en-US" altLang="zh-TW" sz="2000" b="1" dirty="0">
                <a:latin typeface="微軟正黑體" pitchFamily="34" charset="-120"/>
                <a:ea typeface="微軟正黑體" pitchFamily="34" charset="-120"/>
              </a:rPr>
              <a:t>Respiration</a:t>
            </a:r>
            <a:endParaRPr lang="zh-TW" altLang="en-US" sz="2000" b="1" dirty="0">
              <a:latin typeface="微軟正黑體" pitchFamily="34" charset="-120"/>
              <a:ea typeface="微軟正黑體" pitchFamily="34" charset="-120"/>
            </a:endParaRPr>
          </a:p>
        </p:txBody>
      </p:sp>
      <p:sp>
        <p:nvSpPr>
          <p:cNvPr id="13" name="直線圖說文字 1 (加上框線和強調線) 12"/>
          <p:cNvSpPr/>
          <p:nvPr/>
        </p:nvSpPr>
        <p:spPr>
          <a:xfrm>
            <a:off x="5786129" y="4300907"/>
            <a:ext cx="3384376" cy="636498"/>
          </a:xfrm>
          <a:prstGeom prst="accentBorderCallout1">
            <a:avLst>
              <a:gd name="adj1" fmla="val 18750"/>
              <a:gd name="adj2" fmla="val -8333"/>
              <a:gd name="adj3" fmla="val -63143"/>
              <a:gd name="adj4" fmla="val -4842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末梢血流</a:t>
            </a:r>
            <a:r>
              <a:rPr lang="en-US" altLang="zh-TW" b="1" dirty="0">
                <a:latin typeface="微軟正黑體" pitchFamily="34" charset="-120"/>
                <a:ea typeface="微軟正黑體" pitchFamily="34" charset="-120"/>
              </a:rPr>
              <a:t>Blood Vessel pulse</a:t>
            </a:r>
            <a:endParaRPr lang="zh-TW" altLang="en-US" b="1" dirty="0">
              <a:latin typeface="微軟正黑體" pitchFamily="34" charset="-120"/>
              <a:ea typeface="微軟正黑體" pitchFamily="34" charset="-120"/>
            </a:endParaRPr>
          </a:p>
        </p:txBody>
      </p:sp>
      <p:sp>
        <p:nvSpPr>
          <p:cNvPr id="5" name="圓角矩形 4"/>
          <p:cNvSpPr/>
          <p:nvPr/>
        </p:nvSpPr>
        <p:spPr>
          <a:xfrm>
            <a:off x="4647869" y="3313424"/>
            <a:ext cx="4664990" cy="261146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4" name="直線圖說文字 1 (加上框線和強調線) 13"/>
          <p:cNvSpPr/>
          <p:nvPr/>
        </p:nvSpPr>
        <p:spPr>
          <a:xfrm>
            <a:off x="5759624" y="6004502"/>
            <a:ext cx="3384376" cy="636498"/>
          </a:xfrm>
          <a:prstGeom prst="accentBorderCallout1">
            <a:avLst>
              <a:gd name="adj1" fmla="val 18750"/>
              <a:gd name="adj2" fmla="val -8333"/>
              <a:gd name="adj3" fmla="val -220968"/>
              <a:gd name="adj4" fmla="val -5527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腦波</a:t>
            </a:r>
            <a:r>
              <a:rPr lang="en-US" altLang="zh-TW" sz="2800" b="1" dirty="0">
                <a:latin typeface="微軟正黑體" pitchFamily="34" charset="-120"/>
                <a:ea typeface="微軟正黑體" pitchFamily="34" charset="-120"/>
              </a:rPr>
              <a:t>EEG</a:t>
            </a:r>
            <a:endParaRPr lang="zh-TW" altLang="en-US" sz="2400" b="1" dirty="0">
              <a:latin typeface="微軟正黑體" pitchFamily="34" charset="-120"/>
              <a:ea typeface="微軟正黑體" pitchFamily="34" charset="-120"/>
            </a:endParaRPr>
          </a:p>
        </p:txBody>
      </p:sp>
      <p:sp>
        <p:nvSpPr>
          <p:cNvPr id="7" name="文字方塊 6"/>
          <p:cNvSpPr txBox="1"/>
          <p:nvPr/>
        </p:nvSpPr>
        <p:spPr>
          <a:xfrm>
            <a:off x="2749970" y="4818698"/>
            <a:ext cx="264687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zh-TW" altLang="en-US" sz="2400" b="1" dirty="0"/>
              <a:t>心跳變異生理回饋</a:t>
            </a:r>
          </a:p>
        </p:txBody>
      </p:sp>
      <p:sp>
        <p:nvSpPr>
          <p:cNvPr id="15" name="文字方塊 14"/>
          <p:cNvSpPr txBox="1"/>
          <p:nvPr/>
        </p:nvSpPr>
        <p:spPr>
          <a:xfrm>
            <a:off x="3434120" y="6023824"/>
            <a:ext cx="141577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TW" altLang="en-US" sz="2400" b="1" dirty="0"/>
              <a:t>神經回饋</a:t>
            </a:r>
          </a:p>
        </p:txBody>
      </p:sp>
      <p:sp>
        <p:nvSpPr>
          <p:cNvPr id="16" name="圓角矩形 15"/>
          <p:cNvSpPr/>
          <p:nvPr/>
        </p:nvSpPr>
        <p:spPr>
          <a:xfrm>
            <a:off x="4724069" y="5970130"/>
            <a:ext cx="4512590" cy="80711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2890357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Arial Unicode MS" pitchFamily="34" charset="-120"/>
              <a:ea typeface="Arial Unicode MS" pitchFamily="34" charset="-120"/>
              <a:cs typeface="Arial Unicode MS" pitchFamily="34" charset="-12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4192" y="2184437"/>
            <a:ext cx="3744418" cy="2808313"/>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1031" y="1815781"/>
            <a:ext cx="2733766" cy="3645021"/>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22146" y="816721"/>
            <a:ext cx="3347297" cy="2510473"/>
          </a:xfrm>
          <a:prstGeom prst="rect">
            <a:avLst/>
          </a:prstGeom>
        </p:spPr>
      </p:pic>
      <p:pic>
        <p:nvPicPr>
          <p:cNvPr id="6" name="圖片 5"/>
          <p:cNvPicPr>
            <a:picLocks noChangeAspect="1"/>
          </p:cNvPicPr>
          <p:nvPr/>
        </p:nvPicPr>
        <p:blipFill>
          <a:blip r:embed="rId5"/>
          <a:stretch>
            <a:fillRect/>
          </a:stretch>
        </p:blipFill>
        <p:spPr>
          <a:xfrm>
            <a:off x="3855465" y="3745606"/>
            <a:ext cx="2080657" cy="2941619"/>
          </a:xfrm>
          <a:prstGeom prst="rect">
            <a:avLst/>
          </a:prstGeom>
        </p:spPr>
      </p:pic>
    </p:spTree>
    <p:extLst>
      <p:ext uri="{BB962C8B-B14F-4D97-AF65-F5344CB8AC3E}">
        <p14:creationId xmlns:p14="http://schemas.microsoft.com/office/powerpoint/2010/main" val="15768674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2" descr="0930biofeedback_prerTMS.png"/>
          <p:cNvPicPr>
            <a:picLocks noChangeAspect="1"/>
          </p:cNvPicPr>
          <p:nvPr/>
        </p:nvPicPr>
        <p:blipFill>
          <a:blip r:embed="rId3"/>
          <a:srcRect/>
          <a:stretch>
            <a:fillRect/>
          </a:stretch>
        </p:blipFill>
        <p:spPr bwMode="auto">
          <a:xfrm>
            <a:off x="539750" y="981075"/>
            <a:ext cx="8388350" cy="5400675"/>
          </a:xfrm>
          <a:prstGeom prst="rect">
            <a:avLst/>
          </a:prstGeom>
          <a:noFill/>
          <a:ln w="9525">
            <a:noFill/>
            <a:miter lim="800000"/>
            <a:headEnd/>
            <a:tailEnd/>
          </a:ln>
        </p:spPr>
      </p:pic>
      <p:sp>
        <p:nvSpPr>
          <p:cNvPr id="5" name="標題 4"/>
          <p:cNvSpPr>
            <a:spLocks noGrp="1"/>
          </p:cNvSpPr>
          <p:nvPr>
            <p:ph type="title"/>
          </p:nvPr>
        </p:nvSpPr>
        <p:spPr>
          <a:xfrm>
            <a:off x="457200" y="274638"/>
            <a:ext cx="8229600" cy="693550"/>
          </a:xfrm>
        </p:spPr>
        <p:txBody>
          <a:bodyPr>
            <a:normAutofit/>
          </a:bodyPr>
          <a:lstStyle/>
          <a:p>
            <a:r>
              <a:rPr lang="en-US" altLang="zh-TW" sz="3800" b="1" dirty="0" err="1"/>
              <a:t>Pschophysicological</a:t>
            </a:r>
            <a:r>
              <a:rPr lang="en-US" altLang="zh-TW" sz="3800" b="1" dirty="0"/>
              <a:t> stress profile(PSP)</a:t>
            </a:r>
            <a:endParaRPr lang="zh-TW" altLang="en-US" sz="3800" b="1"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02627" y="5478991"/>
            <a:ext cx="6037731" cy="8865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400" dirty="0">
                <a:ea typeface="+mj-ea"/>
              </a:rPr>
              <a:t>在沒有</a:t>
            </a:r>
            <a:r>
              <a:rPr lang="en-US" altLang="zh-TW" sz="2400" dirty="0">
                <a:ea typeface="+mj-ea"/>
              </a:rPr>
              <a:t>BF</a:t>
            </a:r>
            <a:r>
              <a:rPr lang="zh-TW" altLang="en-US" sz="2400" dirty="0">
                <a:ea typeface="+mj-ea"/>
              </a:rPr>
              <a:t>儀器的情形下藉由內在線索</a:t>
            </a:r>
            <a:r>
              <a:rPr lang="en-US" altLang="zh-TW" sz="2400" dirty="0">
                <a:ea typeface="+mj-ea"/>
              </a:rPr>
              <a:t>(internal cue)</a:t>
            </a:r>
            <a:r>
              <a:rPr lang="zh-TW" altLang="en-US" sz="2400" dirty="0">
                <a:ea typeface="+mj-ea"/>
              </a:rPr>
              <a:t>達到自我調節</a:t>
            </a:r>
            <a:r>
              <a:rPr lang="en-US" altLang="zh-TW" sz="2400" dirty="0">
                <a:ea typeface="+mj-ea"/>
              </a:rPr>
              <a:t>(self regulation)</a:t>
            </a:r>
            <a:endParaRPr lang="zh-TW" altLang="en-US" sz="2400" dirty="0">
              <a:ea typeface="+mj-ea"/>
            </a:endParaRPr>
          </a:p>
        </p:txBody>
      </p:sp>
      <p:sp>
        <p:nvSpPr>
          <p:cNvPr id="2" name="標題 1"/>
          <p:cNvSpPr>
            <a:spLocks noGrp="1"/>
          </p:cNvSpPr>
          <p:nvPr>
            <p:ph type="title"/>
          </p:nvPr>
        </p:nvSpPr>
        <p:spPr>
          <a:xfrm>
            <a:off x="457200" y="152401"/>
            <a:ext cx="8229600" cy="788894"/>
          </a:xfrm>
        </p:spPr>
        <p:txBody>
          <a:bodyPr>
            <a:normAutofit/>
          </a:bodyPr>
          <a:lstStyle/>
          <a:p>
            <a:r>
              <a:rPr lang="en-US" altLang="zh-TW" sz="3600" b="1" dirty="0">
                <a:latin typeface="Arial Unicode MS" pitchFamily="34" charset="-120"/>
                <a:ea typeface="Arial Unicode MS" pitchFamily="34" charset="-120"/>
                <a:cs typeface="Arial Unicode MS" pitchFamily="34" charset="-120"/>
              </a:rPr>
              <a:t>Goals of Biofeedback Intervention</a:t>
            </a:r>
            <a:endParaRPr lang="zh-TW" altLang="en-US" sz="3600" b="1"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457200" y="957431"/>
            <a:ext cx="8229600" cy="4368531"/>
          </a:xfrm>
        </p:spPr>
        <p:txBody>
          <a:bodyPr/>
          <a:lstStyle/>
          <a:p>
            <a:r>
              <a:rPr lang="en-US" altLang="zh-TW" dirty="0" err="1">
                <a:latin typeface="Arial Unicode MS" pitchFamily="34" charset="-120"/>
                <a:ea typeface="Arial Unicode MS" pitchFamily="34" charset="-120"/>
                <a:cs typeface="Arial Unicode MS" pitchFamily="34" charset="-120"/>
              </a:rPr>
              <a:t>Budzynski</a:t>
            </a:r>
            <a:r>
              <a:rPr lang="en-US" altLang="zh-TW" dirty="0">
                <a:latin typeface="Arial Unicode MS" pitchFamily="34" charset="-120"/>
                <a:ea typeface="Arial Unicode MS" pitchFamily="34" charset="-120"/>
                <a:cs typeface="Arial Unicode MS" pitchFamily="34" charset="-120"/>
              </a:rPr>
              <a:t>(1973)</a:t>
            </a:r>
            <a:endParaRPr lang="zh-TW" altLang="en-US" dirty="0">
              <a:solidFill>
                <a:srgbClr val="FF0000"/>
              </a:solidFill>
              <a:latin typeface="Arial Unicode MS" pitchFamily="34" charset="-120"/>
              <a:ea typeface="Arial Unicode MS" pitchFamily="34" charset="-120"/>
              <a:cs typeface="Arial Unicode MS" pitchFamily="34" charset="-120"/>
            </a:endParaRPr>
          </a:p>
        </p:txBody>
      </p:sp>
      <p:graphicFrame>
        <p:nvGraphicFramePr>
          <p:cNvPr id="5" name="資料庫圖表 4"/>
          <p:cNvGraphicFramePr/>
          <p:nvPr>
            <p:extLst>
              <p:ext uri="{D42A27DB-BD31-4B8C-83A1-F6EECF244321}">
                <p14:modId xmlns:p14="http://schemas.microsoft.com/office/powerpoint/2010/main" val="4071239609"/>
              </p:ext>
            </p:extLst>
          </p:nvPr>
        </p:nvGraphicFramePr>
        <p:xfrm>
          <a:off x="802627" y="1691955"/>
          <a:ext cx="6901395" cy="3627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爆炸 2 3"/>
          <p:cNvSpPr/>
          <p:nvPr/>
        </p:nvSpPr>
        <p:spPr>
          <a:xfrm>
            <a:off x="6022356" y="3836301"/>
            <a:ext cx="4054186" cy="2268664"/>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Setting up for success</a:t>
            </a:r>
            <a:endParaRPr lang="zh-TW" altLang="en-US" sz="2800" dirty="0"/>
          </a:p>
        </p:txBody>
      </p:sp>
    </p:spTree>
    <p:extLst>
      <p:ext uri="{BB962C8B-B14F-4D97-AF65-F5344CB8AC3E}">
        <p14:creationId xmlns:p14="http://schemas.microsoft.com/office/powerpoint/2010/main" val="11701697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4305" y="347198"/>
            <a:ext cx="7200900" cy="838200"/>
          </a:xfrm>
        </p:spPr>
        <p:txBody>
          <a:bodyPr/>
          <a:lstStyle/>
          <a:p>
            <a:r>
              <a:rPr lang="zh-TW" altLang="en-US" dirty="0">
                <a:latin typeface="Arial Unicode MS" pitchFamily="34" charset="-120"/>
                <a:ea typeface="Arial Unicode MS" pitchFamily="34" charset="-120"/>
                <a:cs typeface="Arial Unicode MS" pitchFamily="34" charset="-120"/>
              </a:rPr>
              <a:t>生理回饋評估</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73949335"/>
              </p:ext>
            </p:extLst>
          </p:nvPr>
        </p:nvGraphicFramePr>
        <p:xfrm>
          <a:off x="619933" y="605307"/>
          <a:ext cx="8408157" cy="427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773383" y="4322792"/>
            <a:ext cx="8030365" cy="2246769"/>
          </a:xfrm>
          <a:prstGeom prst="rect">
            <a:avLst/>
          </a:prstGeom>
          <a:noFill/>
        </p:spPr>
        <p:txBody>
          <a:bodyPr wrap="square" rtlCol="0">
            <a:spAutoFit/>
          </a:bodyPr>
          <a:lstStyle/>
          <a:p>
            <a:pPr marL="342900" indent="-342900">
              <a:buFont typeface="Arial" pitchFamily="34" charset="0"/>
              <a:buChar char="•"/>
            </a:pPr>
            <a:r>
              <a:rPr lang="zh-TW" altLang="en-US" sz="2400" dirty="0"/>
              <a:t>搭配會談，可了解個案在休息、面對壓力時的身心反應，</a:t>
            </a:r>
            <a:endParaRPr lang="en-US" altLang="zh-TW" sz="2400" dirty="0"/>
          </a:p>
          <a:p>
            <a:r>
              <a:rPr lang="zh-TW" altLang="en-US" sz="2400" dirty="0"/>
              <a:t>                          以及遭逢壓力後的恢復效率</a:t>
            </a:r>
            <a:r>
              <a:rPr lang="en-US" altLang="zh-TW" sz="2400" dirty="0"/>
              <a:t>(</a:t>
            </a:r>
            <a:r>
              <a:rPr lang="zh-TW" altLang="en-US" sz="2400" dirty="0"/>
              <a:t>和放鬆能力</a:t>
            </a:r>
            <a:r>
              <a:rPr lang="en-US" altLang="zh-TW" sz="2400" dirty="0"/>
              <a:t>)</a:t>
            </a:r>
            <a:r>
              <a:rPr lang="zh-TW" altLang="en-US" sz="2400" dirty="0"/>
              <a:t>。</a:t>
            </a:r>
            <a:endParaRPr lang="en-US" altLang="zh-TW" sz="2400" dirty="0"/>
          </a:p>
          <a:p>
            <a:pPr marL="342900" indent="-342900">
              <a:buFont typeface="Arial" pitchFamily="34" charset="0"/>
              <a:buChar char="•"/>
            </a:pPr>
            <a:endParaRPr lang="en-US" altLang="zh-TW" sz="2400" dirty="0"/>
          </a:p>
          <a:p>
            <a:pPr marL="342900" indent="-342900">
              <a:buFont typeface="Arial" pitchFamily="34" charset="0"/>
              <a:buChar char="•"/>
            </a:pPr>
            <a:r>
              <a:rPr lang="zh-TW" altLang="en-US" sz="2400" dirty="0"/>
              <a:t>可類推到他生活情境中面對壓力的反應，</a:t>
            </a:r>
            <a:br>
              <a:rPr lang="en-US" altLang="zh-TW" sz="2400" dirty="0"/>
            </a:br>
            <a:r>
              <a:rPr lang="zh-TW" altLang="en-US" sz="2400" dirty="0"/>
              <a:t>　　　　 以及是否有不良的因應。</a:t>
            </a:r>
            <a:endParaRPr lang="en-US" altLang="zh-TW" sz="2400" dirty="0"/>
          </a:p>
          <a:p>
            <a:endParaRPr lang="zh-TW" altLang="en-US" sz="2000" dirty="0"/>
          </a:p>
        </p:txBody>
      </p:sp>
    </p:spTree>
    <p:extLst>
      <p:ext uri="{BB962C8B-B14F-4D97-AF65-F5344CB8AC3E}">
        <p14:creationId xmlns:p14="http://schemas.microsoft.com/office/powerpoint/2010/main" val="34583850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033" y="382177"/>
            <a:ext cx="7290054" cy="629206"/>
          </a:xfrm>
        </p:spPr>
        <p:txBody>
          <a:bodyPr>
            <a:normAutofit fontScale="90000"/>
          </a:bodyPr>
          <a:lstStyle/>
          <a:p>
            <a:r>
              <a:rPr lang="zh-TW" altLang="en-US" b="1" dirty="0">
                <a:latin typeface="Arial Unicode MS" pitchFamily="34" charset="-120"/>
                <a:ea typeface="Arial Unicode MS" pitchFamily="34" charset="-120"/>
                <a:cs typeface="Arial Unicode MS" pitchFamily="34" charset="-120"/>
              </a:rPr>
              <a:t>基準期</a:t>
            </a:r>
          </a:p>
        </p:txBody>
      </p:sp>
      <p:sp>
        <p:nvSpPr>
          <p:cNvPr id="3" name="內容版面配置區 2"/>
          <p:cNvSpPr>
            <a:spLocks noGrp="1"/>
          </p:cNvSpPr>
          <p:nvPr>
            <p:ph idx="1"/>
          </p:nvPr>
        </p:nvSpPr>
        <p:spPr>
          <a:xfrm>
            <a:off x="768096" y="1880557"/>
            <a:ext cx="7290054" cy="4428803"/>
          </a:xfrm>
        </p:spPr>
        <p:txBody>
          <a:bodyPr>
            <a:normAutofit/>
          </a:bodyPr>
          <a:lstStyle/>
          <a:p>
            <a:r>
              <a:rPr lang="zh-TW" altLang="en-US" sz="2800" dirty="0">
                <a:latin typeface="Arial Unicode MS" pitchFamily="34" charset="-120"/>
                <a:ea typeface="Arial Unicode MS" pitchFamily="34" charset="-120"/>
                <a:cs typeface="Arial Unicode MS" pitchFamily="34" charset="-120"/>
              </a:rPr>
              <a:t>做為比較的基準點</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安靜</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不說話</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坐著休息</a:t>
            </a:r>
            <a:r>
              <a:rPr lang="en-US" altLang="zh-TW" sz="2800" dirty="0">
                <a:latin typeface="Arial Unicode MS" pitchFamily="34" charset="-120"/>
                <a:ea typeface="Arial Unicode MS" pitchFamily="34" charset="-120"/>
                <a:cs typeface="Arial Unicode MS" pitchFamily="34" charset="-120"/>
              </a:rPr>
              <a:t>5</a:t>
            </a:r>
            <a:r>
              <a:rPr lang="zh-TW" altLang="en-US" sz="2800" dirty="0">
                <a:latin typeface="Arial Unicode MS" pitchFamily="34" charset="-120"/>
                <a:ea typeface="Arial Unicode MS" pitchFamily="34" charset="-120"/>
                <a:cs typeface="Arial Unicode MS" pitchFamily="34" charset="-120"/>
              </a:rPr>
              <a:t>分鐘</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閉眼</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張眼</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凝視點</a:t>
            </a:r>
            <a:r>
              <a:rPr lang="en-US" altLang="zh-TW" sz="2800" dirty="0">
                <a:latin typeface="Arial Unicode MS" pitchFamily="34" charset="-120"/>
                <a:ea typeface="Arial Unicode MS" pitchFamily="34" charset="-120"/>
                <a:cs typeface="Arial Unicode MS" pitchFamily="34" charset="-120"/>
              </a:rPr>
              <a:t>)</a:t>
            </a:r>
            <a:endParaRPr lang="zh-TW" altLang="en-US" sz="2800" dirty="0">
              <a:latin typeface="Arial Unicode MS" pitchFamily="34" charset="-120"/>
              <a:ea typeface="Arial Unicode MS" pitchFamily="34" charset="-120"/>
              <a:cs typeface="Arial Unicode MS" pitchFamily="34" charset="-120"/>
            </a:endParaRPr>
          </a:p>
        </p:txBody>
      </p:sp>
      <p:sp>
        <p:nvSpPr>
          <p:cNvPr id="4" name="加號 3"/>
          <p:cNvSpPr/>
          <p:nvPr/>
        </p:nvSpPr>
        <p:spPr>
          <a:xfrm>
            <a:off x="5877197" y="4195730"/>
            <a:ext cx="928254" cy="87419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233725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1970" y="193331"/>
            <a:ext cx="7290054" cy="959805"/>
          </a:xfrm>
        </p:spPr>
        <p:txBody>
          <a:bodyPr/>
          <a:lstStyle/>
          <a:p>
            <a:r>
              <a:rPr lang="zh-TW" altLang="en-US" b="1" dirty="0">
                <a:latin typeface="Arial Unicode MS" pitchFamily="34" charset="-120"/>
                <a:ea typeface="Arial Unicode MS" pitchFamily="34" charset="-120"/>
                <a:cs typeface="Arial Unicode MS" pitchFamily="34" charset="-120"/>
              </a:rPr>
              <a:t>壓力期</a:t>
            </a:r>
          </a:p>
        </p:txBody>
      </p:sp>
      <p:sp>
        <p:nvSpPr>
          <p:cNvPr id="3" name="內容版面配置區 2"/>
          <p:cNvSpPr>
            <a:spLocks noGrp="1"/>
          </p:cNvSpPr>
          <p:nvPr>
            <p:ph idx="1"/>
          </p:nvPr>
        </p:nvSpPr>
        <p:spPr>
          <a:xfrm>
            <a:off x="741971" y="1640837"/>
            <a:ext cx="8311878" cy="5110353"/>
          </a:xfrm>
        </p:spPr>
        <p:txBody>
          <a:bodyPr>
            <a:normAutofit/>
          </a:bodyPr>
          <a:lstStyle/>
          <a:p>
            <a:pPr marL="514350" indent="-514350">
              <a:buFont typeface="+mj-lt"/>
              <a:buAutoNum type="arabicPeriod"/>
            </a:pP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rPr>
              <a:t>生理</a:t>
            </a:r>
            <a:r>
              <a:rPr lang="zh-TW" altLang="en-US" sz="2800" b="1">
                <a:solidFill>
                  <a:schemeClr val="accent5">
                    <a:lumMod val="75000"/>
                  </a:schemeClr>
                </a:solidFill>
                <a:latin typeface="Arial Unicode MS" pitchFamily="34" charset="-120"/>
                <a:ea typeface="Arial Unicode MS" pitchFamily="34" charset="-120"/>
                <a:cs typeface="Arial Unicode MS" pitchFamily="34" charset="-120"/>
              </a:rPr>
              <a:t>壓力：傾斜床，冰水</a:t>
            </a: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rPr>
              <a:t>，噪音．．．</a:t>
            </a:r>
            <a:endParaRPr lang="en-US" altLang="zh-TW" sz="2800" dirty="0">
              <a:latin typeface="Arial Unicode MS" pitchFamily="34" charset="-120"/>
              <a:ea typeface="Arial Unicode MS" pitchFamily="34" charset="-120"/>
              <a:cs typeface="Arial Unicode MS" pitchFamily="34" charset="-120"/>
            </a:endParaRPr>
          </a:p>
          <a:p>
            <a:pPr marL="514350" indent="-514350">
              <a:buFont typeface="+mj-lt"/>
              <a:buAutoNum type="arabicPeriod"/>
            </a:pP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rPr>
              <a:t>認知作業：叫色測驗，算術</a:t>
            </a:r>
            <a:endParaRPr lang="en-US" altLang="zh-TW" sz="2800" b="1" dirty="0">
              <a:solidFill>
                <a:schemeClr val="accent5">
                  <a:lumMod val="75000"/>
                </a:schemeClr>
              </a:solidFill>
              <a:latin typeface="Arial Unicode MS" pitchFamily="34" charset="-120"/>
              <a:ea typeface="Arial Unicode MS" pitchFamily="34" charset="-120"/>
              <a:cs typeface="Arial Unicode MS" pitchFamily="34" charset="-120"/>
            </a:endParaRPr>
          </a:p>
          <a:p>
            <a:pPr marL="514350" indent="-514350">
              <a:buFont typeface="+mj-lt"/>
              <a:buAutoNum type="arabicPeriod"/>
            </a:pP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rPr>
              <a:t>情緒：回憶壓力事境</a:t>
            </a:r>
            <a:endParaRPr lang="en-US" altLang="zh-TW" sz="2800" b="1" dirty="0">
              <a:solidFill>
                <a:schemeClr val="accent5">
                  <a:lumMod val="75000"/>
                </a:schemeClr>
              </a:solidFill>
              <a:latin typeface="Arial Unicode MS" pitchFamily="34" charset="-120"/>
              <a:ea typeface="Arial Unicode MS" pitchFamily="34" charset="-120"/>
              <a:cs typeface="Arial Unicode MS" pitchFamily="34" charset="-120"/>
            </a:endParaRPr>
          </a:p>
          <a:p>
            <a:pPr marL="514350" indent="-514350">
              <a:buFont typeface="+mj-lt"/>
              <a:buAutoNum type="arabicPeriod"/>
            </a:pP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rPr>
              <a:t>當場實作，如打字</a:t>
            </a:r>
            <a:endParaRPr lang="en-US" altLang="zh-TW" sz="2800" b="1" dirty="0">
              <a:solidFill>
                <a:schemeClr val="accent5">
                  <a:lumMod val="75000"/>
                </a:schemeClr>
              </a:solidFill>
              <a:latin typeface="Arial Unicode MS" pitchFamily="34" charset="-120"/>
              <a:ea typeface="Arial Unicode MS" pitchFamily="34" charset="-120"/>
              <a:cs typeface="Arial Unicode MS" pitchFamily="34" charset="-120"/>
            </a:endParaRPr>
          </a:p>
          <a:p>
            <a:pPr marL="514350" indent="-514350">
              <a:buNone/>
            </a:pPr>
            <a:r>
              <a:rPr lang="zh-TW" altLang="en-US" sz="2800" b="1" dirty="0">
                <a:solidFill>
                  <a:schemeClr val="accent5">
                    <a:lumMod val="75000"/>
                  </a:schemeClr>
                </a:solidFill>
                <a:latin typeface="Arial Unicode MS" pitchFamily="34" charset="-120"/>
                <a:ea typeface="Arial Unicode MS" pitchFamily="34" charset="-120"/>
                <a:cs typeface="Arial Unicode MS" pitchFamily="34" charset="-120"/>
                <a:sym typeface="Wingdings" panose="05000000000000000000" pitchFamily="2" charset="2"/>
              </a:rPr>
              <a:t>　</a:t>
            </a:r>
            <a:r>
              <a:rPr lang="en-US" altLang="zh-TW" sz="2000" dirty="0">
                <a:latin typeface="Arial Unicode MS" pitchFamily="34" charset="-120"/>
                <a:ea typeface="Arial Unicode MS" pitchFamily="34" charset="-120"/>
                <a:cs typeface="Arial Unicode MS" pitchFamily="34" charset="-120"/>
                <a:sym typeface="Wingdings" panose="05000000000000000000" pitchFamily="2" charset="2"/>
              </a:rPr>
              <a:t></a:t>
            </a:r>
            <a:r>
              <a:rPr lang="zh-TW" altLang="en-US" sz="2200" dirty="0">
                <a:latin typeface="Arial Unicode MS" pitchFamily="34" charset="-120"/>
                <a:ea typeface="Arial Unicode MS" pitchFamily="34" charset="-120"/>
                <a:cs typeface="Arial Unicode MS" pitchFamily="34" charset="-120"/>
              </a:rPr>
              <a:t>個體對於不同的刺激會有不同的反應，可更貼近生活中的壓力情境。</a:t>
            </a:r>
            <a:endParaRPr lang="en-US" altLang="zh-TW" sz="2200" dirty="0">
              <a:latin typeface="Arial Unicode MS" pitchFamily="34" charset="-120"/>
              <a:ea typeface="Arial Unicode MS" pitchFamily="34" charset="-120"/>
              <a:cs typeface="Arial Unicode MS" pitchFamily="34" charset="-120"/>
            </a:endParaRPr>
          </a:p>
          <a:p>
            <a:pPr marL="0" indent="0">
              <a:buNone/>
            </a:pPr>
            <a:r>
              <a:rPr lang="zh-TW" altLang="en-US" sz="2200" dirty="0">
                <a:latin typeface="Arial Unicode MS" pitchFamily="34" charset="-120"/>
                <a:ea typeface="Arial Unicode MS" pitchFamily="34" charset="-120"/>
                <a:cs typeface="Arial Unicode MS" pitchFamily="34" charset="-120"/>
                <a:sym typeface="Wingdings" panose="05000000000000000000" pitchFamily="2" charset="2"/>
              </a:rPr>
              <a:t>　</a:t>
            </a:r>
            <a:r>
              <a:rPr lang="en-US" altLang="zh-TW" sz="2200" dirty="0">
                <a:latin typeface="Arial Unicode MS" pitchFamily="34" charset="-120"/>
                <a:ea typeface="Arial Unicode MS" pitchFamily="34" charset="-120"/>
                <a:cs typeface="Arial Unicode MS" pitchFamily="34" charset="-120"/>
                <a:sym typeface="Wingdings" panose="05000000000000000000" pitchFamily="2" charset="2"/>
              </a:rPr>
              <a:t></a:t>
            </a:r>
            <a:r>
              <a:rPr lang="zh-TW" altLang="en-US" sz="2200" dirty="0">
                <a:latin typeface="Arial Unicode MS" pitchFamily="34" charset="-120"/>
                <a:ea typeface="Arial Unicode MS" pitchFamily="34" charset="-120"/>
                <a:cs typeface="Arial Unicode MS" pitchFamily="34" charset="-120"/>
                <a:sym typeface="Wingdings" panose="05000000000000000000" pitchFamily="2" charset="2"/>
              </a:rPr>
              <a:t>建議情緒性質的壓力作業放在最後，因為需較長的回覆時間</a:t>
            </a:r>
            <a:r>
              <a:rPr lang="en-US" altLang="zh-TW" sz="2200" dirty="0">
                <a:latin typeface="Arial Unicode MS" pitchFamily="34" charset="-120"/>
                <a:ea typeface="Arial Unicode MS" pitchFamily="34" charset="-120"/>
                <a:cs typeface="Arial Unicode MS" pitchFamily="34" charset="-120"/>
                <a:sym typeface="Wingdings" panose="05000000000000000000" pitchFamily="2" charset="2"/>
              </a:rPr>
              <a:t>(Harvey,2012)</a:t>
            </a:r>
            <a:endParaRPr lang="zh-TW" altLang="en-US" sz="2200"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12552461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8096" y="350085"/>
            <a:ext cx="7290054" cy="772529"/>
          </a:xfrm>
        </p:spPr>
        <p:txBody>
          <a:bodyPr/>
          <a:lstStyle/>
          <a:p>
            <a:r>
              <a:rPr lang="zh-TW" altLang="en-US" b="1" dirty="0">
                <a:latin typeface="Arial Unicode MS" pitchFamily="34" charset="-120"/>
                <a:ea typeface="Arial Unicode MS" pitchFamily="34" charset="-120"/>
                <a:cs typeface="Arial Unicode MS" pitchFamily="34" charset="-120"/>
              </a:rPr>
              <a:t>壓力期</a:t>
            </a:r>
          </a:p>
        </p:txBody>
      </p:sp>
      <p:sp>
        <p:nvSpPr>
          <p:cNvPr id="3" name="內容版面配置區 2"/>
          <p:cNvSpPr>
            <a:spLocks noGrp="1"/>
          </p:cNvSpPr>
          <p:nvPr>
            <p:ph idx="1"/>
          </p:nvPr>
        </p:nvSpPr>
        <p:spPr>
          <a:xfrm>
            <a:off x="850198" y="1327265"/>
            <a:ext cx="7290054" cy="4799215"/>
          </a:xfrm>
        </p:spPr>
        <p:txBody>
          <a:bodyPr>
            <a:normAutofit/>
          </a:bodyPr>
          <a:lstStyle/>
          <a:p>
            <a:pPr>
              <a:buFont typeface="Wingdings" panose="05000000000000000000" pitchFamily="2" charset="2"/>
              <a:buChar char="Ø"/>
            </a:pPr>
            <a:r>
              <a:rPr lang="zh-TW" altLang="en-US" sz="2800" dirty="0">
                <a:latin typeface="Arial Unicode MS" pitchFamily="34" charset="-120"/>
                <a:ea typeface="Arial Unicode MS" pitchFamily="34" charset="-120"/>
                <a:cs typeface="Arial Unicode MS" pitchFamily="34" charset="-120"/>
              </a:rPr>
              <a:t>叫色測驗</a:t>
            </a:r>
            <a:r>
              <a:rPr lang="en-US" altLang="zh-TW" sz="2800" dirty="0">
                <a:latin typeface="Arial Unicode MS" pitchFamily="34" charset="-120"/>
                <a:ea typeface="Arial Unicode MS" pitchFamily="34" charset="-120"/>
                <a:cs typeface="Arial Unicode MS" pitchFamily="34" charset="-120"/>
              </a:rPr>
              <a:t>(</a:t>
            </a:r>
            <a:r>
              <a:rPr lang="en-US" altLang="zh-TW" sz="2800" dirty="0" err="1">
                <a:latin typeface="Arial Unicode MS" pitchFamily="34" charset="-120"/>
                <a:ea typeface="Arial Unicode MS" pitchFamily="34" charset="-120"/>
                <a:cs typeface="Arial Unicode MS" pitchFamily="34" charset="-120"/>
              </a:rPr>
              <a:t>stroop</a:t>
            </a:r>
            <a:r>
              <a:rPr lang="en-US" altLang="zh-TW" sz="2800" dirty="0">
                <a:latin typeface="Arial Unicode MS" pitchFamily="34" charset="-120"/>
                <a:ea typeface="Arial Unicode MS" pitchFamily="34" charset="-120"/>
                <a:cs typeface="Arial Unicode MS" pitchFamily="34" charset="-120"/>
              </a:rPr>
              <a:t> color</a:t>
            </a:r>
            <a:r>
              <a:rPr lang="zh-TW" altLang="en-US" sz="2800" dirty="0">
                <a:latin typeface="Arial Unicode MS" pitchFamily="34" charset="-120"/>
                <a:ea typeface="Arial Unicode MS" pitchFamily="34" charset="-120"/>
                <a:cs typeface="Arial Unicode MS" pitchFamily="34" charset="-120"/>
              </a:rPr>
              <a:t> </a:t>
            </a:r>
            <a:r>
              <a:rPr lang="en-US" altLang="zh-TW" sz="2800" dirty="0">
                <a:latin typeface="Arial Unicode MS" pitchFamily="34" charset="-120"/>
                <a:ea typeface="Arial Unicode MS" pitchFamily="34" charset="-120"/>
                <a:cs typeface="Arial Unicode MS" pitchFamily="34" charset="-120"/>
              </a:rPr>
              <a:t>naming task)</a:t>
            </a:r>
            <a:endParaRPr lang="zh-TW" altLang="en-US" sz="2800" dirty="0">
              <a:latin typeface="Arial Unicode MS" pitchFamily="34" charset="-120"/>
              <a:ea typeface="Arial Unicode MS" pitchFamily="34" charset="-120"/>
              <a:cs typeface="Arial Unicode MS" pitchFamily="34" charset="-120"/>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b="17724"/>
          <a:stretch/>
        </p:blipFill>
        <p:spPr>
          <a:xfrm>
            <a:off x="1440596" y="2263625"/>
            <a:ext cx="6824658" cy="4211322"/>
          </a:xfrm>
          <a:prstGeom prst="rect">
            <a:avLst/>
          </a:prstGeom>
        </p:spPr>
      </p:pic>
    </p:spTree>
    <p:extLst>
      <p:ext uri="{BB962C8B-B14F-4D97-AF65-F5344CB8AC3E}">
        <p14:creationId xmlns:p14="http://schemas.microsoft.com/office/powerpoint/2010/main" val="24078872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a:latin typeface="Arial Unicode MS" pitchFamily="34" charset="-120"/>
                <a:ea typeface="Arial Unicode MS" pitchFamily="34" charset="-120"/>
                <a:cs typeface="Arial Unicode MS" pitchFamily="34" charset="-120"/>
              </a:rPr>
              <a:t>講師</a:t>
            </a:r>
          </a:p>
        </p:txBody>
      </p:sp>
      <p:sp>
        <p:nvSpPr>
          <p:cNvPr id="9" name="內容版面配置區 8"/>
          <p:cNvSpPr>
            <a:spLocks noGrp="1"/>
          </p:cNvSpPr>
          <p:nvPr>
            <p:ph sz="half" idx="1"/>
          </p:nvPr>
        </p:nvSpPr>
        <p:spPr>
          <a:xfrm>
            <a:off x="274319" y="1621715"/>
            <a:ext cx="4340711" cy="4525963"/>
          </a:xfrm>
        </p:spPr>
        <p:txBody>
          <a:bodyPr>
            <a:normAutofit fontScale="70000" lnSpcReduction="20000"/>
          </a:bodyPr>
          <a:lstStyle/>
          <a:p>
            <a:r>
              <a:rPr lang="zh-TW" altLang="en-US" sz="2800" dirty="0">
                <a:latin typeface="Arial Unicode MS" pitchFamily="34" charset="-120"/>
                <a:ea typeface="Arial Unicode MS" pitchFamily="34" charset="-120"/>
                <a:cs typeface="Arial Unicode MS" pitchFamily="34" charset="-120"/>
              </a:rPr>
              <a:t>台大護理系畢</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台大精神科精神官能症病房</a:t>
            </a:r>
            <a:r>
              <a:rPr lang="en-US" altLang="zh-TW" sz="2800" dirty="0">
                <a:latin typeface="Arial Unicode MS" pitchFamily="34" charset="-120"/>
                <a:ea typeface="Arial Unicode MS" pitchFamily="34" charset="-120"/>
                <a:cs typeface="Arial Unicode MS" pitchFamily="34" charset="-120"/>
              </a:rPr>
              <a:t>3</a:t>
            </a:r>
            <a:r>
              <a:rPr lang="zh-TW" altLang="en-US" sz="2800" dirty="0">
                <a:latin typeface="Arial Unicode MS" pitchFamily="34" charset="-120"/>
                <a:ea typeface="Arial Unicode MS" pitchFamily="34" charset="-120"/>
                <a:cs typeface="Arial Unicode MS" pitchFamily="34" charset="-120"/>
              </a:rPr>
              <a:t>年</a:t>
            </a:r>
            <a:r>
              <a:rPr lang="en-US" altLang="zh-TW" sz="2800" dirty="0">
                <a:latin typeface="Arial Unicode MS" pitchFamily="34" charset="-120"/>
                <a:ea typeface="Arial Unicode MS" pitchFamily="34" charset="-120"/>
                <a:cs typeface="Arial Unicode MS" pitchFamily="34" charset="-120"/>
              </a:rPr>
              <a:t>1</a:t>
            </a:r>
            <a:r>
              <a:rPr lang="zh-TW" altLang="en-US" sz="2800" dirty="0">
                <a:latin typeface="Arial Unicode MS" pitchFamily="34" charset="-120"/>
                <a:ea typeface="Arial Unicode MS" pitchFamily="34" charset="-120"/>
                <a:cs typeface="Arial Unicode MS" pitchFamily="34" charset="-120"/>
              </a:rPr>
              <a:t>月</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中正大學心理學研究所畢</a:t>
            </a:r>
            <a:endParaRPr lang="en-US" altLang="zh-TW" sz="2800"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戊功大學行為醫學研究所畢</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奇美醫院精神科</a:t>
            </a:r>
            <a:r>
              <a:rPr lang="en-US" altLang="zh-TW" sz="2800" dirty="0">
                <a:latin typeface="Arial Unicode MS" pitchFamily="34" charset="-120"/>
                <a:ea typeface="Arial Unicode MS" pitchFamily="34" charset="-120"/>
                <a:cs typeface="Arial Unicode MS" pitchFamily="34" charset="-120"/>
              </a:rPr>
              <a:t>13</a:t>
            </a:r>
            <a:r>
              <a:rPr lang="zh-TW" altLang="en-US" sz="2800" dirty="0">
                <a:latin typeface="Arial Unicode MS" pitchFamily="34" charset="-120"/>
                <a:ea typeface="Arial Unicode MS" pitchFamily="34" charset="-120"/>
                <a:cs typeface="Arial Unicode MS" pitchFamily="34" charset="-120"/>
              </a:rPr>
              <a:t>年</a:t>
            </a:r>
            <a:r>
              <a:rPr lang="en-US" altLang="zh-TW" sz="2800" dirty="0">
                <a:latin typeface="Arial Unicode MS" pitchFamily="34" charset="-120"/>
                <a:ea typeface="Arial Unicode MS" pitchFamily="34" charset="-120"/>
                <a:cs typeface="Arial Unicode MS" pitchFamily="34" charset="-120"/>
              </a:rPr>
              <a:t>1</a:t>
            </a:r>
            <a:r>
              <a:rPr lang="zh-TW" altLang="en-US" sz="2800" dirty="0">
                <a:latin typeface="Arial Unicode MS" pitchFamily="34" charset="-120"/>
                <a:ea typeface="Arial Unicode MS" pitchFamily="34" charset="-120"/>
                <a:cs typeface="Arial Unicode MS" pitchFamily="34" charset="-120"/>
              </a:rPr>
              <a:t>月</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成大醫院精神科迄今</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心理師執照</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專科護理師執照</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部定講師</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嘉南藥理科技大學兼任講師</a:t>
            </a:r>
            <a:r>
              <a:rPr lang="en-US" altLang="zh-TW" sz="2800" dirty="0">
                <a:latin typeface="Arial Unicode MS" pitchFamily="34" charset="-120"/>
                <a:ea typeface="Arial Unicode MS" pitchFamily="34" charset="-120"/>
                <a:cs typeface="Arial Unicode MS" pitchFamily="34" charset="-120"/>
              </a:rPr>
              <a:t>1</a:t>
            </a:r>
            <a:r>
              <a:rPr lang="zh-TW" altLang="en-US" sz="2800" dirty="0">
                <a:latin typeface="Arial Unicode MS" pitchFamily="34" charset="-120"/>
                <a:ea typeface="Arial Unicode MS" pitchFamily="34" charset="-120"/>
                <a:cs typeface="Arial Unicode MS" pitchFamily="34" charset="-120"/>
              </a:rPr>
              <a:t>年</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長榮大學護理系兼任講師</a:t>
            </a:r>
            <a:r>
              <a:rPr lang="en-US" altLang="zh-TW" sz="2800" dirty="0">
                <a:latin typeface="Arial Unicode MS" pitchFamily="34" charset="-120"/>
                <a:ea typeface="Arial Unicode MS" pitchFamily="34" charset="-120"/>
                <a:cs typeface="Arial Unicode MS" pitchFamily="34" charset="-120"/>
              </a:rPr>
              <a:t>1</a:t>
            </a:r>
            <a:r>
              <a:rPr lang="zh-TW" altLang="en-US" sz="2800" dirty="0">
                <a:latin typeface="Arial Unicode MS" pitchFamily="34" charset="-120"/>
                <a:ea typeface="Arial Unicode MS" pitchFamily="34" charset="-120"/>
                <a:cs typeface="Arial Unicode MS" pitchFamily="34" charset="-120"/>
              </a:rPr>
              <a:t>年</a:t>
            </a:r>
            <a:endParaRPr lang="en-US" altLang="zh-TW" sz="2800" dirty="0">
              <a:latin typeface="Arial Unicode MS" pitchFamily="34" charset="-120"/>
              <a:ea typeface="Arial Unicode MS" pitchFamily="34" charset="-120"/>
              <a:cs typeface="Arial Unicode MS" pitchFamily="34" charset="-120"/>
            </a:endParaRPr>
          </a:p>
          <a:p>
            <a:endParaRPr lang="en-US" altLang="zh-TW" sz="2800"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對於可以重複練習的運動都很有興趣，目前著迷於精準運動及瑜珈</a:t>
            </a:r>
            <a:endParaRPr lang="zh-TW" altLang="en-US" sz="2800" dirty="0">
              <a:latin typeface="Arial Unicode MS" pitchFamily="34" charset="-120"/>
              <a:ea typeface="Arial Unicode MS" pitchFamily="34" charset="-120"/>
              <a:cs typeface="Arial Unicode MS" pitchFamily="34" charset="-120"/>
            </a:endParaRPr>
          </a:p>
        </p:txBody>
      </p:sp>
      <p:pic>
        <p:nvPicPr>
          <p:cNvPr id="1027" name="Picture 3"/>
          <p:cNvPicPr>
            <a:picLocks noGrp="1" noChangeAspect="1" noChangeArrowheads="1"/>
          </p:cNvPicPr>
          <p:nvPr>
            <p:ph sz="half" idx="2"/>
          </p:nvPr>
        </p:nvPicPr>
        <p:blipFill>
          <a:blip r:embed="rId2"/>
          <a:srcRect/>
          <a:stretch>
            <a:fillRect/>
          </a:stretch>
        </p:blipFill>
        <p:spPr bwMode="auto">
          <a:xfrm>
            <a:off x="4963355" y="1600200"/>
            <a:ext cx="3408290" cy="452596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8096" y="1123379"/>
            <a:ext cx="7290054" cy="686536"/>
          </a:xfrm>
        </p:spPr>
        <p:txBody>
          <a:bodyPr>
            <a:normAutofit fontScale="90000"/>
          </a:bodyPr>
          <a:lstStyle/>
          <a:p>
            <a:r>
              <a:rPr lang="zh-TW" altLang="en-US" b="1" dirty="0">
                <a:latin typeface="Arial Unicode MS" pitchFamily="34" charset="-120"/>
                <a:ea typeface="Arial Unicode MS" pitchFamily="34" charset="-120"/>
                <a:cs typeface="Arial Unicode MS" pitchFamily="34" charset="-120"/>
              </a:rPr>
              <a:t>恢復期</a:t>
            </a:r>
          </a:p>
        </p:txBody>
      </p:sp>
      <p:sp>
        <p:nvSpPr>
          <p:cNvPr id="3" name="內容版面配置區 2"/>
          <p:cNvSpPr>
            <a:spLocks noGrp="1"/>
          </p:cNvSpPr>
          <p:nvPr>
            <p:ph idx="1"/>
          </p:nvPr>
        </p:nvSpPr>
        <p:spPr>
          <a:xfrm>
            <a:off x="657382" y="1933705"/>
            <a:ext cx="5963479" cy="1805847"/>
          </a:xfrm>
        </p:spPr>
        <p:txBody>
          <a:bodyPr>
            <a:normAutofit fontScale="92500" lnSpcReduction="10000"/>
          </a:bodyPr>
          <a:lstStyle/>
          <a:p>
            <a:r>
              <a:rPr lang="zh-TW" altLang="en-US" sz="2800" dirty="0">
                <a:latin typeface="Arial Unicode MS" pitchFamily="34" charset="-120"/>
                <a:ea typeface="Arial Unicode MS" pitchFamily="34" charset="-120"/>
                <a:cs typeface="Arial Unicode MS" pitchFamily="34" charset="-120"/>
              </a:rPr>
              <a:t>安靜</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不說話</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坐著休息</a:t>
            </a:r>
            <a:r>
              <a:rPr lang="en-US" altLang="zh-TW" sz="2800" dirty="0">
                <a:latin typeface="Arial Unicode MS" pitchFamily="34" charset="-120"/>
                <a:ea typeface="Arial Unicode MS" pitchFamily="34" charset="-120"/>
                <a:cs typeface="Arial Unicode MS" pitchFamily="34" charset="-120"/>
              </a:rPr>
              <a:t>5</a:t>
            </a:r>
            <a:r>
              <a:rPr lang="zh-TW" altLang="en-US" sz="2800" dirty="0">
                <a:latin typeface="Arial Unicode MS" pitchFamily="34" charset="-120"/>
                <a:ea typeface="Arial Unicode MS" pitchFamily="34" charset="-120"/>
                <a:cs typeface="Arial Unicode MS" pitchFamily="34" charset="-120"/>
              </a:rPr>
              <a:t>分鐘</a:t>
            </a:r>
            <a:endParaRPr lang="en-US" altLang="zh-TW" sz="2800" dirty="0">
              <a:latin typeface="Arial Unicode MS" pitchFamily="34" charset="-120"/>
              <a:ea typeface="Arial Unicode MS" pitchFamily="34" charset="-120"/>
              <a:cs typeface="Arial Unicode MS" pitchFamily="34" charset="-120"/>
            </a:endParaRPr>
          </a:p>
          <a:p>
            <a:r>
              <a:rPr lang="zh-TW" altLang="en-US" sz="2800" dirty="0">
                <a:latin typeface="Arial Unicode MS" pitchFamily="34" charset="-120"/>
                <a:ea typeface="Arial Unicode MS" pitchFamily="34" charset="-120"/>
                <a:cs typeface="Arial Unicode MS" pitchFamily="34" charset="-120"/>
              </a:rPr>
              <a:t>閉眼</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張眼</a:t>
            </a:r>
            <a:r>
              <a:rPr lang="en-US" altLang="zh-TW" sz="2800" dirty="0">
                <a:latin typeface="Arial Unicode MS" pitchFamily="34" charset="-120"/>
                <a:ea typeface="Arial Unicode MS" pitchFamily="34" charset="-120"/>
                <a:cs typeface="Arial Unicode MS" pitchFamily="34" charset="-120"/>
              </a:rPr>
              <a:t>(</a:t>
            </a:r>
            <a:r>
              <a:rPr lang="zh-TW" altLang="en-US" sz="2800" dirty="0">
                <a:latin typeface="Arial Unicode MS" pitchFamily="34" charset="-120"/>
                <a:ea typeface="Arial Unicode MS" pitchFamily="34" charset="-120"/>
                <a:cs typeface="Arial Unicode MS" pitchFamily="34" charset="-120"/>
              </a:rPr>
              <a:t>凝視點</a:t>
            </a:r>
            <a:r>
              <a:rPr lang="en-US" altLang="zh-TW" sz="2800" dirty="0">
                <a:latin typeface="Arial Unicode MS" pitchFamily="34" charset="-120"/>
                <a:ea typeface="Arial Unicode MS" pitchFamily="34" charset="-120"/>
                <a:cs typeface="Arial Unicode MS" pitchFamily="34" charset="-120"/>
              </a:rPr>
              <a:t>)</a:t>
            </a:r>
          </a:p>
          <a:p>
            <a:r>
              <a:rPr lang="zh-TW" altLang="en-US" sz="2800" dirty="0">
                <a:latin typeface="Arial Unicode MS" pitchFamily="34" charset="-120"/>
                <a:ea typeface="Arial Unicode MS" pitchFamily="34" charset="-120"/>
                <a:cs typeface="Arial Unicode MS" pitchFamily="34" charset="-120"/>
              </a:rPr>
              <a:t>若有多個壓力期，一定要在壓力期之間設置恢復期。</a:t>
            </a:r>
          </a:p>
          <a:p>
            <a:endParaRPr lang="zh-TW" altLang="en-US" dirty="0">
              <a:latin typeface="Arial Unicode MS" pitchFamily="34" charset="-120"/>
              <a:ea typeface="Arial Unicode MS" pitchFamily="34" charset="-120"/>
              <a:cs typeface="Arial Unicode MS" pitchFamily="34" charset="-120"/>
            </a:endParaRPr>
          </a:p>
        </p:txBody>
      </p:sp>
      <p:sp>
        <p:nvSpPr>
          <p:cNvPr id="4" name="標題 1"/>
          <p:cNvSpPr txBox="1">
            <a:spLocks/>
          </p:cNvSpPr>
          <p:nvPr/>
        </p:nvSpPr>
        <p:spPr>
          <a:xfrm>
            <a:off x="768096" y="3743233"/>
            <a:ext cx="7290054" cy="68653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altLang="zh-TW" sz="3200" b="1" dirty="0"/>
              <a:t>Psp5.</a:t>
            </a:r>
            <a:r>
              <a:rPr lang="zh-TW" altLang="en-US" sz="3200" b="1" dirty="0"/>
              <a:t>放鬆期</a:t>
            </a:r>
          </a:p>
        </p:txBody>
      </p:sp>
      <p:sp>
        <p:nvSpPr>
          <p:cNvPr id="6" name="加號 5"/>
          <p:cNvSpPr/>
          <p:nvPr/>
        </p:nvSpPr>
        <p:spPr>
          <a:xfrm>
            <a:off x="7430449" y="2198150"/>
            <a:ext cx="834805" cy="80314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內容版面配置區 2"/>
          <p:cNvSpPr txBox="1">
            <a:spLocks/>
          </p:cNvSpPr>
          <p:nvPr/>
        </p:nvSpPr>
        <p:spPr>
          <a:xfrm>
            <a:off x="477078" y="4319534"/>
            <a:ext cx="7203087" cy="155371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zh-TW" altLang="en-US" sz="2800" dirty="0">
                <a:latin typeface="+mj-ea"/>
                <a:ea typeface="+mj-ea"/>
              </a:rPr>
              <a:t>用自己的方法放鬆</a:t>
            </a:r>
            <a:endParaRPr lang="en-US" altLang="zh-TW" sz="2800" dirty="0">
              <a:latin typeface="+mj-ea"/>
              <a:ea typeface="+mj-ea"/>
            </a:endParaRPr>
          </a:p>
          <a:p>
            <a:r>
              <a:rPr lang="zh-TW" altLang="en-US" sz="2800" dirty="0">
                <a:latin typeface="+mj-ea"/>
                <a:ea typeface="+mj-ea"/>
              </a:rPr>
              <a:t>目的：為了解訓練前的放鬆能力</a:t>
            </a:r>
            <a:r>
              <a:rPr lang="en-US" altLang="zh-TW" sz="2800" dirty="0">
                <a:latin typeface="+mj-ea"/>
                <a:ea typeface="+mj-ea"/>
              </a:rPr>
              <a:t>/</a:t>
            </a:r>
            <a:r>
              <a:rPr lang="zh-TW" altLang="en-US" sz="2800" dirty="0">
                <a:latin typeface="+mj-ea"/>
                <a:ea typeface="+mj-ea"/>
              </a:rPr>
              <a:t>活化副交感神經系統的能力</a:t>
            </a:r>
          </a:p>
          <a:p>
            <a:pPr marL="0" indent="0" defTabSz="914400">
              <a:buNone/>
            </a:pPr>
            <a:endParaRPr lang="zh-TW" altLang="en-US" sz="2800" dirty="0">
              <a:latin typeface="+mj-ea"/>
              <a:ea typeface="+mj-ea"/>
            </a:endParaRPr>
          </a:p>
          <a:p>
            <a:pPr marL="0" indent="0" defTabSz="914400">
              <a:buNone/>
            </a:pPr>
            <a:endParaRPr lang="zh-TW" altLang="en-US" dirty="0"/>
          </a:p>
        </p:txBody>
      </p:sp>
    </p:spTree>
    <p:extLst>
      <p:ext uri="{BB962C8B-B14F-4D97-AF65-F5344CB8AC3E}">
        <p14:creationId xmlns:p14="http://schemas.microsoft.com/office/powerpoint/2010/main" val="27364921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8108" y="275386"/>
            <a:ext cx="7290054" cy="1034578"/>
          </a:xfrm>
        </p:spPr>
        <p:txBody>
          <a:bodyPr>
            <a:normAutofit/>
          </a:bodyPr>
          <a:lstStyle/>
          <a:p>
            <a:r>
              <a:rPr lang="en-US" altLang="zh-TW" sz="3600" b="1" dirty="0">
                <a:latin typeface="Arial Unicode MS" pitchFamily="34" charset="-120"/>
                <a:ea typeface="Arial Unicode MS" pitchFamily="34" charset="-120"/>
                <a:cs typeface="Arial Unicode MS" pitchFamily="34" charset="-120"/>
              </a:rPr>
              <a:t>Interpretation of PSP data</a:t>
            </a:r>
            <a:endParaRPr lang="zh-TW" altLang="en-US" sz="3600" b="1"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768096" y="1581225"/>
            <a:ext cx="8234236" cy="4728136"/>
          </a:xfrm>
        </p:spPr>
        <p:txBody>
          <a:bodyPr>
            <a:normAutofit fontScale="92500" lnSpcReduction="10000"/>
          </a:bodyPr>
          <a:lstStyle/>
          <a:p>
            <a:pPr marL="0" indent="0">
              <a:buNone/>
            </a:pPr>
            <a:r>
              <a:rPr lang="zh-TW" altLang="en-US" sz="3500" dirty="0">
                <a:latin typeface="Arial Unicode MS" pitchFamily="34" charset="-120"/>
                <a:ea typeface="Arial Unicode MS" pitchFamily="34" charset="-120"/>
                <a:cs typeface="Arial Unicode MS" pitchFamily="34" charset="-120"/>
              </a:rPr>
              <a:t>壓力下的反應</a:t>
            </a:r>
            <a:r>
              <a:rPr lang="en-US" altLang="zh-TW" sz="3500" dirty="0">
                <a:latin typeface="Arial Unicode MS" pitchFamily="34" charset="-120"/>
                <a:ea typeface="Arial Unicode MS" pitchFamily="34" charset="-120"/>
                <a:cs typeface="Arial Unicode MS" pitchFamily="34" charset="-120"/>
              </a:rPr>
              <a:t>(Reactivity)</a:t>
            </a:r>
            <a:r>
              <a:rPr lang="zh-TW" altLang="en-US" sz="3500" dirty="0">
                <a:latin typeface="Arial Unicode MS" pitchFamily="34" charset="-120"/>
                <a:ea typeface="Arial Unicode MS" pitchFamily="34" charset="-120"/>
                <a:cs typeface="Arial Unicode MS" pitchFamily="34" charset="-120"/>
              </a:rPr>
              <a:t>大小 </a:t>
            </a:r>
            <a:endParaRPr lang="en-US" altLang="zh-TW" sz="3500" dirty="0">
              <a:latin typeface="Arial Unicode MS" pitchFamily="34" charset="-120"/>
              <a:ea typeface="Arial Unicode MS" pitchFamily="34" charset="-120"/>
              <a:cs typeface="Arial Unicode MS" pitchFamily="34" charset="-120"/>
            </a:endParaRPr>
          </a:p>
          <a:p>
            <a:pPr marL="731520" lvl="1" indent="-457200">
              <a:buFont typeface="Wingdings" panose="05000000000000000000" pitchFamily="2" charset="2"/>
              <a:buChar char="Ø"/>
            </a:pPr>
            <a:r>
              <a:rPr lang="en-US" altLang="zh-TW" sz="3000" dirty="0">
                <a:latin typeface="Arial Unicode MS" pitchFamily="34" charset="-120"/>
                <a:ea typeface="Arial Unicode MS" pitchFamily="34" charset="-120"/>
                <a:cs typeface="Arial Unicode MS" pitchFamily="34" charset="-120"/>
              </a:rPr>
              <a:t>Hyper-reactivity</a:t>
            </a:r>
            <a:r>
              <a:rPr lang="zh-TW" altLang="en-US" sz="3000" dirty="0">
                <a:latin typeface="Arial Unicode MS" pitchFamily="34" charset="-120"/>
                <a:ea typeface="Arial Unicode MS" pitchFamily="34" charset="-120"/>
                <a:cs typeface="Arial Unicode MS" pitchFamily="34" charset="-120"/>
              </a:rPr>
              <a:t>反應是否過大</a:t>
            </a:r>
            <a:r>
              <a:rPr lang="en-US" altLang="zh-TW" sz="3000" dirty="0">
                <a:latin typeface="Arial Unicode MS" pitchFamily="34" charset="-120"/>
                <a:ea typeface="Arial Unicode MS" pitchFamily="34" charset="-120"/>
                <a:cs typeface="Arial Unicode MS" pitchFamily="34" charset="-120"/>
              </a:rPr>
              <a:t> / Hypo- reactivity</a:t>
            </a:r>
            <a:r>
              <a:rPr lang="zh-TW" altLang="en-US" sz="3000" dirty="0">
                <a:latin typeface="Arial Unicode MS" pitchFamily="34" charset="-120"/>
                <a:ea typeface="Arial Unicode MS" pitchFamily="34" charset="-120"/>
                <a:cs typeface="Arial Unicode MS" pitchFamily="34" charset="-120"/>
              </a:rPr>
              <a:t>反應是否過低</a:t>
            </a:r>
            <a:endParaRPr lang="en-US" altLang="zh-TW" sz="3000" dirty="0">
              <a:latin typeface="Arial Unicode MS" pitchFamily="34" charset="-120"/>
              <a:ea typeface="Arial Unicode MS" pitchFamily="34" charset="-120"/>
              <a:cs typeface="Arial Unicode MS" pitchFamily="34" charset="-120"/>
            </a:endParaRPr>
          </a:p>
          <a:p>
            <a:pPr marL="0" indent="0">
              <a:buNone/>
            </a:pPr>
            <a:endParaRPr lang="en-US" altLang="zh-TW" sz="2800" dirty="0">
              <a:latin typeface="Arial Unicode MS" pitchFamily="34" charset="-120"/>
              <a:ea typeface="Arial Unicode MS" pitchFamily="34" charset="-120"/>
              <a:cs typeface="Arial Unicode MS" pitchFamily="34" charset="-120"/>
            </a:endParaRPr>
          </a:p>
          <a:p>
            <a:pPr marL="0" indent="0">
              <a:buNone/>
            </a:pPr>
            <a:r>
              <a:rPr lang="zh-TW" altLang="en-US" sz="3500" dirty="0">
                <a:latin typeface="Arial Unicode MS" pitchFamily="34" charset="-120"/>
                <a:ea typeface="Arial Unicode MS" pitchFamily="34" charset="-120"/>
                <a:cs typeface="Arial Unicode MS" pitchFamily="34" charset="-120"/>
              </a:rPr>
              <a:t>壓力後回復</a:t>
            </a:r>
            <a:r>
              <a:rPr lang="en-US" altLang="zh-TW" sz="3500" dirty="0">
                <a:latin typeface="Arial Unicode MS" pitchFamily="34" charset="-120"/>
                <a:ea typeface="Arial Unicode MS" pitchFamily="34" charset="-120"/>
                <a:cs typeface="Arial Unicode MS" pitchFamily="34" charset="-120"/>
              </a:rPr>
              <a:t>/</a:t>
            </a:r>
            <a:r>
              <a:rPr lang="zh-TW" altLang="en-US" sz="3500" dirty="0">
                <a:latin typeface="Arial Unicode MS" pitchFamily="34" charset="-120"/>
                <a:ea typeface="Arial Unicode MS" pitchFamily="34" charset="-120"/>
                <a:cs typeface="Arial Unicode MS" pitchFamily="34" charset="-120"/>
              </a:rPr>
              <a:t>恢復</a:t>
            </a:r>
            <a:r>
              <a:rPr lang="en-US" altLang="zh-TW" sz="3500" dirty="0">
                <a:latin typeface="Arial Unicode MS" pitchFamily="34" charset="-120"/>
                <a:ea typeface="Arial Unicode MS" pitchFamily="34" charset="-120"/>
                <a:cs typeface="Arial Unicode MS" pitchFamily="34" charset="-120"/>
              </a:rPr>
              <a:t>(Recovery)</a:t>
            </a:r>
            <a:r>
              <a:rPr lang="zh-TW" altLang="en-US" sz="3500" dirty="0">
                <a:latin typeface="Arial Unicode MS" pitchFamily="34" charset="-120"/>
                <a:ea typeface="Arial Unicode MS" pitchFamily="34" charset="-120"/>
                <a:cs typeface="Arial Unicode MS" pitchFamily="34" charset="-120"/>
              </a:rPr>
              <a:t>效率</a:t>
            </a:r>
            <a:endParaRPr lang="en-US" altLang="zh-TW" sz="3500" dirty="0">
              <a:latin typeface="Arial Unicode MS" pitchFamily="34" charset="-120"/>
              <a:ea typeface="Arial Unicode MS" pitchFamily="34" charset="-120"/>
              <a:cs typeface="Arial Unicode MS" pitchFamily="34" charset="-120"/>
            </a:endParaRPr>
          </a:p>
          <a:p>
            <a:pPr>
              <a:buFont typeface="Wingdings" panose="05000000000000000000" pitchFamily="2" charset="2"/>
              <a:buChar char="Ø"/>
            </a:pPr>
            <a:r>
              <a:rPr lang="zh-TW" altLang="en-US" sz="2400" dirty="0">
                <a:latin typeface="Arial Unicode MS" pitchFamily="34" charset="-120"/>
                <a:ea typeface="Arial Unicode MS" pitchFamily="34" charset="-120"/>
                <a:cs typeface="Arial Unicode MS" pitchFamily="34" charset="-120"/>
              </a:rPr>
              <a:t>回復的型態</a:t>
            </a:r>
            <a:r>
              <a:rPr lang="en-US" altLang="zh-TW" sz="2400" dirty="0">
                <a:latin typeface="Arial Unicode MS" pitchFamily="34" charset="-120"/>
                <a:ea typeface="Arial Unicode MS" pitchFamily="34" charset="-120"/>
                <a:cs typeface="Arial Unicode MS" pitchFamily="34" charset="-120"/>
              </a:rPr>
              <a:t>(pattern)</a:t>
            </a:r>
          </a:p>
          <a:p>
            <a:pPr marL="173736" lvl="1" indent="0">
              <a:buNone/>
            </a:pPr>
            <a:r>
              <a:rPr lang="en-US" altLang="zh-TW" sz="2400" dirty="0">
                <a:latin typeface="Arial Unicode MS" pitchFamily="34" charset="-120"/>
                <a:ea typeface="Arial Unicode MS" pitchFamily="34" charset="-120"/>
                <a:cs typeface="Arial Unicode MS" pitchFamily="34" charset="-120"/>
              </a:rPr>
              <a:t>• Difficult to return to baseline </a:t>
            </a:r>
            <a:r>
              <a:rPr lang="zh-TW" altLang="en-US" sz="2400" dirty="0">
                <a:latin typeface="Arial Unicode MS" pitchFamily="34" charset="-120"/>
                <a:ea typeface="Arial Unicode MS" pitchFamily="34" charset="-120"/>
                <a:cs typeface="Arial Unicode MS" pitchFamily="34" charset="-120"/>
              </a:rPr>
              <a:t>無法回復</a:t>
            </a:r>
            <a:endParaRPr lang="en-US" altLang="zh-TW" sz="2400" dirty="0">
              <a:latin typeface="Arial Unicode MS" pitchFamily="34" charset="-120"/>
              <a:ea typeface="Arial Unicode MS" pitchFamily="34" charset="-120"/>
              <a:cs typeface="Arial Unicode MS" pitchFamily="34" charset="-120"/>
            </a:endParaRPr>
          </a:p>
          <a:p>
            <a:pPr marL="173736" lvl="1" indent="0">
              <a:buNone/>
            </a:pPr>
            <a:r>
              <a:rPr lang="en-US" altLang="zh-TW" sz="2400" dirty="0">
                <a:latin typeface="Arial Unicode MS" pitchFamily="34" charset="-120"/>
                <a:ea typeface="Arial Unicode MS" pitchFamily="34" charset="-120"/>
                <a:cs typeface="Arial Unicode MS" pitchFamily="34" charset="-120"/>
              </a:rPr>
              <a:t>• Immediately recovery</a:t>
            </a:r>
            <a:r>
              <a:rPr lang="zh-TW" altLang="en-US" sz="2400" dirty="0">
                <a:latin typeface="Arial Unicode MS" pitchFamily="34" charset="-120"/>
                <a:ea typeface="Arial Unicode MS" pitchFamily="34" charset="-120"/>
                <a:cs typeface="Arial Unicode MS" pitchFamily="34" charset="-120"/>
              </a:rPr>
              <a:t> 立即回復</a:t>
            </a:r>
            <a:endParaRPr lang="en-US" altLang="zh-TW" sz="2400" dirty="0">
              <a:latin typeface="Arial Unicode MS" pitchFamily="34" charset="-120"/>
              <a:ea typeface="Arial Unicode MS" pitchFamily="34" charset="-120"/>
              <a:cs typeface="Arial Unicode MS" pitchFamily="34" charset="-120"/>
            </a:endParaRPr>
          </a:p>
          <a:p>
            <a:pPr marL="173736" lvl="1" indent="0">
              <a:buNone/>
            </a:pPr>
            <a:r>
              <a:rPr lang="en-US" altLang="zh-TW" sz="2400" dirty="0">
                <a:latin typeface="Arial Unicode MS" pitchFamily="34" charset="-120"/>
                <a:ea typeface="Arial Unicode MS" pitchFamily="34" charset="-120"/>
                <a:cs typeface="Arial Unicode MS" pitchFamily="34" charset="-120"/>
              </a:rPr>
              <a:t>• Slower recovery</a:t>
            </a:r>
            <a:r>
              <a:rPr lang="zh-TW" altLang="en-US" sz="2400" dirty="0">
                <a:latin typeface="Arial Unicode MS" pitchFamily="34" charset="-120"/>
                <a:ea typeface="Arial Unicode MS" pitchFamily="34" charset="-120"/>
                <a:cs typeface="Arial Unicode MS" pitchFamily="34" charset="-120"/>
              </a:rPr>
              <a:t> 延遲回復</a:t>
            </a:r>
            <a:endParaRPr lang="en-US" altLang="zh-TW" sz="2400" dirty="0">
              <a:latin typeface="Arial Unicode MS" pitchFamily="34" charset="-120"/>
              <a:ea typeface="Arial Unicode MS" pitchFamily="34" charset="-120"/>
              <a:cs typeface="Arial Unicode MS" pitchFamily="34" charset="-120"/>
            </a:endParaRPr>
          </a:p>
          <a:p>
            <a:pPr>
              <a:buFont typeface="Wingdings" panose="05000000000000000000" pitchFamily="2" charset="2"/>
              <a:buChar char="Ø"/>
            </a:pPr>
            <a:r>
              <a:rPr lang="zh-TW" altLang="en-US" sz="2400" dirty="0">
                <a:latin typeface="Arial Unicode MS" pitchFamily="34" charset="-120"/>
                <a:ea typeface="Arial Unicode MS" pitchFamily="34" charset="-120"/>
                <a:cs typeface="Arial Unicode MS" pitchFamily="34" charset="-120"/>
              </a:rPr>
              <a:t>回復的時間</a:t>
            </a:r>
            <a:r>
              <a:rPr lang="en-US" altLang="zh-TW" sz="2400" dirty="0">
                <a:latin typeface="Arial Unicode MS" pitchFamily="34" charset="-120"/>
                <a:ea typeface="Arial Unicode MS" pitchFamily="34" charset="-120"/>
                <a:cs typeface="Arial Unicode MS" pitchFamily="34" charset="-120"/>
              </a:rPr>
              <a:t>(time)</a:t>
            </a:r>
          </a:p>
          <a:p>
            <a:pPr marL="173736" lvl="1" indent="0">
              <a:buNone/>
            </a:pPr>
            <a:r>
              <a:rPr lang="en-US" altLang="zh-TW" dirty="0">
                <a:latin typeface="Arial Unicode MS" pitchFamily="34" charset="-120"/>
                <a:ea typeface="Arial Unicode MS" pitchFamily="34" charset="-120"/>
                <a:cs typeface="Arial Unicode MS" pitchFamily="34" charset="-120"/>
              </a:rPr>
              <a:t>• </a:t>
            </a:r>
            <a:r>
              <a:rPr lang="zh-TW" altLang="en-US" sz="2400" dirty="0">
                <a:latin typeface="Arial Unicode MS" pitchFamily="34" charset="-120"/>
                <a:ea typeface="Arial Unicode MS" pitchFamily="34" charset="-120"/>
                <a:cs typeface="Arial Unicode MS" pitchFamily="34" charset="-120"/>
              </a:rPr>
              <a:t>回復到基準期所需要花的時間</a:t>
            </a:r>
          </a:p>
        </p:txBody>
      </p:sp>
    </p:spTree>
    <p:extLst>
      <p:ext uri="{BB962C8B-B14F-4D97-AF65-F5344CB8AC3E}">
        <p14:creationId xmlns:p14="http://schemas.microsoft.com/office/powerpoint/2010/main" val="18668082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Arial Unicode MS" pitchFamily="34" charset="-120"/>
                <a:ea typeface="Arial Unicode MS" pitchFamily="34" charset="-120"/>
                <a:cs typeface="Arial Unicode MS" pitchFamily="34" charset="-120"/>
              </a:rPr>
              <a:t>PSP data</a:t>
            </a:r>
            <a:r>
              <a:rPr lang="zh-TW" altLang="en-US" dirty="0">
                <a:latin typeface="Arial Unicode MS" pitchFamily="34" charset="-120"/>
                <a:ea typeface="Arial Unicode MS" pitchFamily="34" charset="-120"/>
                <a:cs typeface="Arial Unicode MS" pitchFamily="34" charset="-120"/>
              </a:rPr>
              <a:t> 結合會談評估</a:t>
            </a:r>
          </a:p>
        </p:txBody>
      </p:sp>
      <p:sp>
        <p:nvSpPr>
          <p:cNvPr id="3" name="內容版面配置區 2"/>
          <p:cNvSpPr>
            <a:spLocks noGrp="1"/>
          </p:cNvSpPr>
          <p:nvPr>
            <p:ph idx="1"/>
          </p:nvPr>
        </p:nvSpPr>
        <p:spPr>
          <a:xfrm>
            <a:off x="1028699" y="1879599"/>
            <a:ext cx="7600145" cy="4392411"/>
          </a:xfrm>
        </p:spPr>
        <p:txBody>
          <a:bodyPr>
            <a:normAutofit fontScale="92500" lnSpcReduction="20000"/>
          </a:bodyPr>
          <a:lstStyle/>
          <a:p>
            <a:r>
              <a:rPr lang="zh-TW" altLang="en-US" dirty="0">
                <a:latin typeface="Arial Unicode MS" pitchFamily="34" charset="-120"/>
                <a:ea typeface="Arial Unicode MS" pitchFamily="34" charset="-120"/>
                <a:cs typeface="Arial Unicode MS" pitchFamily="34" charset="-120"/>
              </a:rPr>
              <a:t>對照生理回饋評估的反應，評估個案</a:t>
            </a:r>
            <a:r>
              <a:rPr lang="zh-TW" altLang="en-US" b="1" dirty="0">
                <a:latin typeface="Arial Unicode MS" pitchFamily="34" charset="-120"/>
                <a:ea typeface="Arial Unicode MS" pitchFamily="34" charset="-120"/>
                <a:cs typeface="Arial Unicode MS" pitchFamily="34" charset="-120"/>
              </a:rPr>
              <a:t>自我覺察度</a:t>
            </a:r>
            <a:endParaRPr lang="en-US" altLang="zh-TW" b="1" dirty="0">
              <a:latin typeface="Arial Unicode MS" pitchFamily="34" charset="-120"/>
              <a:ea typeface="Arial Unicode MS" pitchFamily="34" charset="-120"/>
              <a:cs typeface="Arial Unicode MS" pitchFamily="34" charset="-120"/>
            </a:endParaRPr>
          </a:p>
          <a:p>
            <a:pPr lvl="1"/>
            <a:r>
              <a:rPr lang="en-US" altLang="zh-TW" dirty="0">
                <a:latin typeface="Arial Unicode MS" pitchFamily="34" charset="-120"/>
                <a:ea typeface="Arial Unicode MS" pitchFamily="34" charset="-120"/>
                <a:cs typeface="Arial Unicode MS" pitchFamily="34" charset="-120"/>
              </a:rPr>
              <a:t>PSP</a:t>
            </a:r>
            <a:r>
              <a:rPr lang="zh-TW" altLang="en-US" dirty="0">
                <a:latin typeface="Arial Unicode MS" pitchFamily="34" charset="-120"/>
                <a:ea typeface="Arial Unicode MS" pitchFamily="34" charset="-120"/>
                <a:cs typeface="Arial Unicode MS" pitchFamily="34" charset="-120"/>
              </a:rPr>
              <a:t>反應大，但個案是否有覺察</a:t>
            </a:r>
            <a:endParaRPr lang="en-US" altLang="zh-TW" dirty="0">
              <a:latin typeface="Arial Unicode MS" pitchFamily="34" charset="-120"/>
              <a:ea typeface="Arial Unicode MS" pitchFamily="34" charset="-120"/>
              <a:cs typeface="Arial Unicode MS" pitchFamily="34" charset="-120"/>
            </a:endParaRPr>
          </a:p>
          <a:p>
            <a:pPr lvl="2"/>
            <a:r>
              <a:rPr lang="zh-TW" altLang="en-US" dirty="0">
                <a:latin typeface="Arial Unicode MS" pitchFamily="34" charset="-120"/>
                <a:ea typeface="Arial Unicode MS" pitchFamily="34" charset="-120"/>
                <a:cs typeface="Arial Unicode MS" pitchFamily="34" charset="-120"/>
              </a:rPr>
              <a:t>對照會談或自陳問卷評估</a:t>
            </a:r>
            <a:endParaRPr lang="en-US" altLang="zh-TW" dirty="0">
              <a:latin typeface="Arial Unicode MS" pitchFamily="34" charset="-120"/>
              <a:ea typeface="Arial Unicode MS" pitchFamily="34" charset="-120"/>
              <a:cs typeface="Arial Unicode MS" pitchFamily="34" charset="-120"/>
            </a:endParaRPr>
          </a:p>
          <a:p>
            <a:pPr lvl="1"/>
            <a:r>
              <a:rPr lang="zh-TW" altLang="en-US" dirty="0">
                <a:latin typeface="Arial Unicode MS" pitchFamily="34" charset="-120"/>
                <a:ea typeface="Arial Unicode MS" pitchFamily="34" charset="-120"/>
                <a:cs typeface="Arial Unicode MS" pitchFamily="34" charset="-120"/>
              </a:rPr>
              <a:t>不須反應卻反應</a:t>
            </a:r>
            <a:r>
              <a:rPr lang="en-US" altLang="zh-TW" dirty="0">
                <a:latin typeface="Arial Unicode MS" pitchFamily="34" charset="-120"/>
                <a:ea typeface="Arial Unicode MS" pitchFamily="34" charset="-120"/>
                <a:cs typeface="Arial Unicode MS" pitchFamily="34" charset="-120"/>
                <a:sym typeface="Wingdings" panose="05000000000000000000" pitchFamily="2" charset="2"/>
              </a:rPr>
              <a:t></a:t>
            </a:r>
            <a:r>
              <a:rPr lang="zh-TW" altLang="en-US" dirty="0">
                <a:latin typeface="Arial Unicode MS" pitchFamily="34" charset="-120"/>
                <a:ea typeface="Arial Unicode MS" pitchFamily="34" charset="-120"/>
                <a:cs typeface="Arial Unicode MS" pitchFamily="34" charset="-120"/>
                <a:sym typeface="Wingdings" panose="05000000000000000000" pitchFamily="2" charset="2"/>
              </a:rPr>
              <a:t>肌肉不自主緊繃</a:t>
            </a:r>
            <a:endParaRPr lang="en-US" altLang="zh-TW" dirty="0">
              <a:latin typeface="Arial Unicode MS" pitchFamily="34" charset="-120"/>
              <a:ea typeface="Arial Unicode MS" pitchFamily="34" charset="-120"/>
              <a:cs typeface="Arial Unicode MS" pitchFamily="34" charset="-120"/>
            </a:endParaRPr>
          </a:p>
          <a:p>
            <a:endParaRPr lang="en-US" altLang="zh-TW"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是否有其他不良的因應、性格因素、生活型態導致壓力反應持續</a:t>
            </a:r>
            <a:endParaRPr lang="en-US" altLang="zh-TW" dirty="0">
              <a:latin typeface="Arial Unicode MS" pitchFamily="34" charset="-120"/>
              <a:ea typeface="Arial Unicode MS" pitchFamily="34" charset="-120"/>
              <a:cs typeface="Arial Unicode MS" pitchFamily="34" charset="-120"/>
            </a:endParaRPr>
          </a:p>
          <a:p>
            <a:pPr lvl="1"/>
            <a:r>
              <a:rPr lang="zh-TW" altLang="en-US" dirty="0">
                <a:latin typeface="Arial Unicode MS" pitchFamily="34" charset="-120"/>
                <a:ea typeface="Arial Unicode MS" pitchFamily="34" charset="-120"/>
                <a:cs typeface="Arial Unicode MS" pitchFamily="34" charset="-120"/>
              </a:rPr>
              <a:t>如：</a:t>
            </a:r>
            <a:r>
              <a:rPr lang="en-US" altLang="zh-TW" dirty="0">
                <a:latin typeface="Arial Unicode MS" pitchFamily="34" charset="-120"/>
                <a:ea typeface="Arial Unicode MS" pitchFamily="34" charset="-120"/>
                <a:cs typeface="Arial Unicode MS" pitchFamily="34" charset="-120"/>
              </a:rPr>
              <a:t>Rumination</a:t>
            </a:r>
          </a:p>
          <a:p>
            <a:pPr lvl="1"/>
            <a:r>
              <a:rPr lang="zh-TW" altLang="en-US" dirty="0">
                <a:latin typeface="Arial Unicode MS" pitchFamily="34" charset="-120"/>
                <a:ea typeface="Arial Unicode MS" pitchFamily="34" charset="-120"/>
                <a:cs typeface="Arial Unicode MS" pitchFamily="34" charset="-120"/>
              </a:rPr>
              <a:t>身心反應不佳 </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 生活姿勢不良。</a:t>
            </a:r>
            <a:endParaRPr lang="en-US" altLang="zh-TW" dirty="0">
              <a:latin typeface="Arial Unicode MS" pitchFamily="34" charset="-120"/>
              <a:ea typeface="Arial Unicode MS" pitchFamily="34" charset="-120"/>
              <a:cs typeface="Arial Unicode MS" pitchFamily="34" charset="-120"/>
            </a:endParaRPr>
          </a:p>
          <a:p>
            <a:endParaRPr lang="en-US" altLang="zh-TW"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19637691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7578" y="1301361"/>
            <a:ext cx="7907628" cy="2852737"/>
          </a:xfrm>
        </p:spPr>
        <p:txBody>
          <a:bodyPr/>
          <a:lstStyle/>
          <a:p>
            <a:r>
              <a:rPr lang="zh-TW" altLang="en-US" dirty="0">
                <a:latin typeface="Arial Unicode MS" pitchFamily="34" charset="-120"/>
                <a:ea typeface="Arial Unicode MS" pitchFamily="34" charset="-120"/>
                <a:cs typeface="Arial Unicode MS" pitchFamily="34" charset="-120"/>
              </a:rPr>
              <a:t>心率變異生理回饋治療</a:t>
            </a:r>
          </a:p>
        </p:txBody>
      </p:sp>
      <p:sp>
        <p:nvSpPr>
          <p:cNvPr id="5" name="文字版面配置區 4"/>
          <p:cNvSpPr>
            <a:spLocks noGrp="1"/>
          </p:cNvSpPr>
          <p:nvPr>
            <p:ph type="body" idx="1"/>
          </p:nvPr>
        </p:nvSpPr>
        <p:spPr>
          <a:xfrm>
            <a:off x="573768" y="4216328"/>
            <a:ext cx="7591437" cy="1143324"/>
          </a:xfrm>
        </p:spPr>
        <p:txBody>
          <a:bodyPr>
            <a:normAutofit/>
          </a:bodyPr>
          <a:lstStyle/>
          <a:p>
            <a:r>
              <a:rPr lang="en-US" altLang="zh-TW" sz="3200" dirty="0">
                <a:latin typeface="Arial Unicode MS" pitchFamily="34" charset="-120"/>
                <a:ea typeface="Arial Unicode MS" pitchFamily="34" charset="-120"/>
                <a:cs typeface="Arial Unicode MS" pitchFamily="34" charset="-120"/>
              </a:rPr>
              <a:t>Heart rate variability Biofeedback(HRV-BF)</a:t>
            </a:r>
            <a:endParaRPr lang="zh-TW" altLang="en-US" sz="3200"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1536539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Arial Unicode MS" pitchFamily="34" charset="-120"/>
              <a:ea typeface="Arial Unicode MS" pitchFamily="34" charset="-120"/>
              <a:cs typeface="Arial Unicode MS" pitchFamily="34" charset="-120"/>
            </a:endParaRPr>
          </a:p>
        </p:txBody>
      </p:sp>
      <p:pic>
        <p:nvPicPr>
          <p:cNvPr id="4" name="內容版面配置區 3" descr="hpqscan0002.jpg"/>
          <p:cNvPicPr>
            <a:picLocks noGrp="1" noChangeAspect="1"/>
          </p:cNvPicPr>
          <p:nvPr>
            <p:ph idx="1"/>
          </p:nvPr>
        </p:nvPicPr>
        <p:blipFill>
          <a:blip r:embed="rId3" cstate="print">
            <a:lum contrast="20000"/>
          </a:blip>
          <a:srcRect l="6494" t="6364" r="15576" b="55452"/>
          <a:stretch>
            <a:fillRect/>
          </a:stretch>
        </p:blipFill>
        <p:spPr>
          <a:xfrm>
            <a:off x="431032" y="0"/>
            <a:ext cx="8712968" cy="5808645"/>
          </a:xfrm>
        </p:spPr>
      </p:pic>
      <p:sp>
        <p:nvSpPr>
          <p:cNvPr id="5" name="文字方塊 4"/>
          <p:cNvSpPr txBox="1"/>
          <p:nvPr/>
        </p:nvSpPr>
        <p:spPr>
          <a:xfrm>
            <a:off x="1403648" y="5949280"/>
            <a:ext cx="6479659" cy="369332"/>
          </a:xfrm>
          <a:prstGeom prst="rect">
            <a:avLst/>
          </a:prstGeom>
          <a:noFill/>
        </p:spPr>
        <p:txBody>
          <a:bodyPr wrap="none" rtlCol="0">
            <a:spAutoFit/>
          </a:bodyPr>
          <a:lstStyle/>
          <a:p>
            <a:r>
              <a:rPr lang="zh-TW" altLang="en-US" b="1" dirty="0"/>
              <a:t>一個人有意的呼吸</a:t>
            </a:r>
            <a:r>
              <a:rPr lang="en-US" altLang="zh-TW" b="1" dirty="0"/>
              <a:t>5, 7.5, 15, 30</a:t>
            </a:r>
            <a:r>
              <a:rPr lang="zh-TW" altLang="en-US" b="1" dirty="0"/>
              <a:t>次每分鐘，四種頻率的綜合圖。</a:t>
            </a:r>
          </a:p>
        </p:txBody>
      </p:sp>
      <p:sp>
        <p:nvSpPr>
          <p:cNvPr id="6" name="投影片編號版面配置區 5"/>
          <p:cNvSpPr>
            <a:spLocks noGrp="1"/>
          </p:cNvSpPr>
          <p:nvPr>
            <p:ph type="sldNum" sz="quarter" idx="12"/>
          </p:nvPr>
        </p:nvSpPr>
        <p:spPr/>
        <p:txBody>
          <a:bodyPr/>
          <a:lstStyle/>
          <a:p>
            <a:fld id="{913E5476-4CC1-4341-993E-345B7207BCF4}" type="slidenum">
              <a:rPr lang="zh-TW" altLang="en-US" smtClean="0"/>
              <a:pPr/>
              <a:t>24</a:t>
            </a:fld>
            <a:endParaRPr lang="zh-TW" altLang="en-US"/>
          </a:p>
        </p:txBody>
      </p:sp>
    </p:spTree>
    <p:extLst>
      <p:ext uri="{BB962C8B-B14F-4D97-AF65-F5344CB8AC3E}">
        <p14:creationId xmlns:p14="http://schemas.microsoft.com/office/powerpoint/2010/main" val="7941260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Arial Unicode MS" pitchFamily="34" charset="-120"/>
                <a:ea typeface="Arial Unicode MS" pitchFamily="34" charset="-120"/>
                <a:cs typeface="Arial Unicode MS" pitchFamily="34" charset="-120"/>
              </a:rPr>
              <a:t>緩慢呼吸、心率與自律神經</a:t>
            </a:r>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25</a:t>
            </a:fld>
            <a:endParaRPr lang="zh-TW" altLang="en-US"/>
          </a:p>
        </p:txBody>
      </p:sp>
      <p:pic>
        <p:nvPicPr>
          <p:cNvPr id="5" name="內容版面配置區 3" descr="hpqscan0003.jpg"/>
          <p:cNvPicPr>
            <a:picLocks noChangeAspect="1"/>
          </p:cNvPicPr>
          <p:nvPr/>
        </p:nvPicPr>
        <p:blipFill>
          <a:blip r:embed="rId2" cstate="print">
            <a:lum contrast="20000"/>
          </a:blip>
          <a:srcRect l="19695" t="44305" r="25585" b="28648"/>
          <a:stretch>
            <a:fillRect/>
          </a:stretch>
        </p:blipFill>
        <p:spPr>
          <a:xfrm rot="10800000">
            <a:off x="1697137" y="2053651"/>
            <a:ext cx="6120680" cy="4162059"/>
          </a:xfrm>
          <a:prstGeom prst="rect">
            <a:avLst/>
          </a:prstGeom>
        </p:spPr>
      </p:pic>
      <p:sp>
        <p:nvSpPr>
          <p:cNvPr id="6" name="文字方塊 5"/>
          <p:cNvSpPr txBox="1"/>
          <p:nvPr/>
        </p:nvSpPr>
        <p:spPr>
          <a:xfrm rot="18707958">
            <a:off x="2051720" y="2912720"/>
            <a:ext cx="1224136" cy="369332"/>
          </a:xfrm>
          <a:prstGeom prst="rect">
            <a:avLst/>
          </a:prstGeom>
          <a:noFill/>
        </p:spPr>
        <p:txBody>
          <a:bodyPr wrap="square" rtlCol="0">
            <a:spAutoFit/>
          </a:bodyPr>
          <a:lstStyle/>
          <a:p>
            <a:r>
              <a:rPr lang="en-US" altLang="zh-TW" dirty="0">
                <a:solidFill>
                  <a:schemeClr val="tx2">
                    <a:lumMod val="75000"/>
                  </a:schemeClr>
                </a:solidFill>
              </a:rPr>
              <a:t>SNS</a:t>
            </a:r>
            <a:r>
              <a:rPr lang="zh-TW" altLang="en-US" dirty="0">
                <a:solidFill>
                  <a:schemeClr val="tx2">
                    <a:lumMod val="75000"/>
                  </a:schemeClr>
                </a:solidFill>
              </a:rPr>
              <a:t> 上升 </a:t>
            </a:r>
          </a:p>
        </p:txBody>
      </p:sp>
      <p:sp>
        <p:nvSpPr>
          <p:cNvPr id="8" name="文字方塊 7"/>
          <p:cNvSpPr txBox="1"/>
          <p:nvPr/>
        </p:nvSpPr>
        <p:spPr>
          <a:xfrm rot="2788727">
            <a:off x="3877676" y="3098838"/>
            <a:ext cx="2035415" cy="523220"/>
          </a:xfrm>
          <a:prstGeom prst="rect">
            <a:avLst/>
          </a:prstGeom>
          <a:noFill/>
        </p:spPr>
        <p:txBody>
          <a:bodyPr wrap="square" rtlCol="0">
            <a:spAutoFit/>
          </a:bodyPr>
          <a:lstStyle/>
          <a:p>
            <a:r>
              <a:rPr lang="en-US" altLang="zh-TW" sz="1400" dirty="0">
                <a:solidFill>
                  <a:srgbClr val="FF0000"/>
                </a:solidFill>
              </a:rPr>
              <a:t>SNS</a:t>
            </a:r>
            <a:r>
              <a:rPr lang="zh-TW" altLang="en-US" sz="1400" dirty="0">
                <a:solidFill>
                  <a:srgbClr val="FF0000"/>
                </a:solidFill>
              </a:rPr>
              <a:t> 下降</a:t>
            </a:r>
            <a:endParaRPr lang="en-US" altLang="zh-TW" sz="1400" dirty="0">
              <a:solidFill>
                <a:srgbClr val="FF0000"/>
              </a:solidFill>
            </a:endParaRPr>
          </a:p>
          <a:p>
            <a:r>
              <a:rPr lang="en-US" altLang="zh-TW" sz="1400" dirty="0">
                <a:solidFill>
                  <a:srgbClr val="FF0000"/>
                </a:solidFill>
              </a:rPr>
              <a:t>Vagal(PSNS)</a:t>
            </a:r>
            <a:r>
              <a:rPr lang="zh-TW" altLang="en-US" sz="1400" dirty="0">
                <a:solidFill>
                  <a:srgbClr val="FF0000"/>
                </a:solidFill>
              </a:rPr>
              <a:t>上升 </a:t>
            </a:r>
          </a:p>
        </p:txBody>
      </p:sp>
      <p:sp>
        <p:nvSpPr>
          <p:cNvPr id="10" name="文字方塊 9"/>
          <p:cNvSpPr txBox="1"/>
          <p:nvPr/>
        </p:nvSpPr>
        <p:spPr>
          <a:xfrm>
            <a:off x="3455368" y="1937748"/>
            <a:ext cx="67358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peak</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文字方塊 10"/>
          <p:cNvSpPr txBox="1"/>
          <p:nvPr/>
        </p:nvSpPr>
        <p:spPr>
          <a:xfrm>
            <a:off x="5543600" y="5250116"/>
            <a:ext cx="777072"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valley</a:t>
            </a:r>
            <a:endParaRPr lang="zh-TW"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912330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normAutofit fontScale="90000"/>
          </a:bodyPr>
          <a:lstStyle/>
          <a:p>
            <a:r>
              <a:rPr lang="zh-TW" altLang="en-US" dirty="0">
                <a:latin typeface="Arial Unicode MS" pitchFamily="34" charset="-120"/>
                <a:ea typeface="Arial Unicode MS" pitchFamily="34" charset="-120"/>
                <a:cs typeface="Arial Unicode MS" pitchFamily="34" charset="-120"/>
              </a:rPr>
              <a:t>心肺同步</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呼吸竇心率不整</a:t>
            </a:r>
            <a:r>
              <a:rPr lang="en-US" altLang="zh-TW" dirty="0">
                <a:latin typeface="Arial Unicode MS" pitchFamily="34" charset="-120"/>
                <a:ea typeface="Arial Unicode MS" pitchFamily="34" charset="-120"/>
                <a:cs typeface="Arial Unicode MS" pitchFamily="34" charset="-120"/>
              </a:rPr>
              <a:t>)</a:t>
            </a:r>
            <a:br>
              <a:rPr lang="en-US" altLang="zh-TW" dirty="0">
                <a:latin typeface="Arial Unicode MS" pitchFamily="34" charset="-120"/>
                <a:ea typeface="Arial Unicode MS" pitchFamily="34" charset="-120"/>
                <a:cs typeface="Arial Unicode MS" pitchFamily="34" charset="-120"/>
              </a:rPr>
            </a:br>
            <a:r>
              <a:rPr lang="en-US" altLang="zh-TW" sz="3100" dirty="0">
                <a:latin typeface="Arial Unicode MS" pitchFamily="34" charset="-120"/>
                <a:ea typeface="Arial Unicode MS" pitchFamily="34" charset="-120"/>
                <a:cs typeface="Arial Unicode MS" pitchFamily="34" charset="-120"/>
              </a:rPr>
              <a:t>(respiratory sinus arrhythmia, RSA)</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1028699" y="1993692"/>
            <a:ext cx="7200901" cy="4213925"/>
          </a:xfrm>
        </p:spPr>
        <p:txBody>
          <a:bodyPr>
            <a:normAutofit fontScale="92500" lnSpcReduction="20000"/>
          </a:bodyPr>
          <a:lstStyle/>
          <a:p>
            <a:r>
              <a:rPr lang="zh-TW" altLang="en-US" dirty="0">
                <a:latin typeface="Arial Unicode MS" pitchFamily="34" charset="-120"/>
                <a:ea typeface="Arial Unicode MS" pitchFamily="34" charset="-120"/>
                <a:cs typeface="Arial Unicode MS" pitchFamily="34" charset="-120"/>
              </a:rPr>
              <a:t>在緩慢呼吸的狀態下，心跳率與呼吸是同步。</a:t>
            </a:r>
            <a:endParaRPr lang="en-US" altLang="zh-TW" dirty="0">
              <a:latin typeface="Arial Unicode MS" pitchFamily="34" charset="-120"/>
              <a:ea typeface="Arial Unicode MS" pitchFamily="34" charset="-120"/>
              <a:cs typeface="Arial Unicode MS" pitchFamily="34" charset="-120"/>
            </a:endParaRPr>
          </a:p>
          <a:p>
            <a:pPr lvl="1"/>
            <a:r>
              <a:rPr lang="en-US" altLang="zh-TW" i="0" dirty="0">
                <a:solidFill>
                  <a:srgbClr val="FF0000"/>
                </a:solidFill>
                <a:latin typeface="Arial Unicode MS" pitchFamily="34" charset="-120"/>
                <a:ea typeface="Arial Unicode MS" pitchFamily="34" charset="-120"/>
                <a:cs typeface="Arial Unicode MS" pitchFamily="34" charset="-120"/>
                <a:sym typeface="Wingdings" pitchFamily="2" charset="2"/>
              </a:rPr>
              <a:t>During </a:t>
            </a:r>
            <a:r>
              <a:rPr lang="en-US" altLang="zh-TW" b="1" i="0" dirty="0">
                <a:solidFill>
                  <a:srgbClr val="FF0000"/>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sym typeface="Wingdings" pitchFamily="2" charset="2"/>
              </a:rPr>
              <a:t>inhalation</a:t>
            </a:r>
            <a:r>
              <a:rPr lang="en-US" altLang="zh-TW" i="0" dirty="0">
                <a:solidFill>
                  <a:srgbClr val="FF0000"/>
                </a:solidFill>
                <a:latin typeface="Arial Unicode MS" pitchFamily="34" charset="-120"/>
                <a:ea typeface="Arial Unicode MS" pitchFamily="34" charset="-120"/>
                <a:cs typeface="Arial Unicode MS" pitchFamily="34" charset="-120"/>
                <a:sym typeface="Wingdings" pitchFamily="2" charset="2"/>
              </a:rPr>
              <a:t>, the cardiovascular center withdraws vagal inhibition of SA node(speeding the heart rate)</a:t>
            </a:r>
            <a:r>
              <a:rPr lang="zh-TW" altLang="en-US" b="1" dirty="0">
                <a:solidFill>
                  <a:srgbClr val="FF0000"/>
                </a:solidFill>
                <a:latin typeface="Arial Unicode MS" pitchFamily="34" charset="-120"/>
                <a:ea typeface="Arial Unicode MS" pitchFamily="34" charset="-120"/>
                <a:cs typeface="Arial Unicode MS" pitchFamily="34" charset="-120"/>
                <a:sym typeface="Wingdings" pitchFamily="2" charset="2"/>
              </a:rPr>
              <a:t>；吸氣時、心跳率上升</a:t>
            </a:r>
            <a:endParaRPr lang="en-US" altLang="zh-TW" b="1" dirty="0">
              <a:solidFill>
                <a:srgbClr val="FF0000"/>
              </a:solidFill>
              <a:latin typeface="Arial Unicode MS" pitchFamily="34" charset="-120"/>
              <a:ea typeface="Arial Unicode MS" pitchFamily="34" charset="-120"/>
              <a:cs typeface="Arial Unicode MS" pitchFamily="34" charset="-120"/>
              <a:sym typeface="Wingdings" pitchFamily="2" charset="2"/>
            </a:endParaRPr>
          </a:p>
          <a:p>
            <a:pPr lvl="1"/>
            <a:r>
              <a:rPr lang="en-US" altLang="zh-TW" i="0" dirty="0">
                <a:solidFill>
                  <a:srgbClr val="FF0000"/>
                </a:solidFill>
                <a:latin typeface="Arial Unicode MS" pitchFamily="34" charset="-120"/>
                <a:ea typeface="Arial Unicode MS" pitchFamily="34" charset="-120"/>
                <a:cs typeface="Arial Unicode MS" pitchFamily="34" charset="-120"/>
                <a:sym typeface="Wingdings" pitchFamily="2" charset="2"/>
              </a:rPr>
              <a:t>During </a:t>
            </a:r>
            <a:r>
              <a:rPr lang="en-US" altLang="zh-TW" b="1" i="0" dirty="0">
                <a:solidFill>
                  <a:srgbClr val="FF0000"/>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sym typeface="Wingdings" pitchFamily="2" charset="2"/>
              </a:rPr>
              <a:t>exhalation</a:t>
            </a:r>
            <a:r>
              <a:rPr lang="en-US" altLang="zh-TW" i="0" dirty="0">
                <a:solidFill>
                  <a:srgbClr val="FF0000"/>
                </a:solidFill>
                <a:latin typeface="Arial Unicode MS" pitchFamily="34" charset="-120"/>
                <a:ea typeface="Arial Unicode MS" pitchFamily="34" charset="-120"/>
                <a:cs typeface="Arial Unicode MS" pitchFamily="34" charset="-120"/>
                <a:sym typeface="Wingdings" pitchFamily="2" charset="2"/>
              </a:rPr>
              <a:t>, it restores vagal inhibition(slowing the heart) via release of acetylcholine</a:t>
            </a:r>
            <a:r>
              <a:rPr lang="zh-TW" altLang="en-US" b="1" dirty="0">
                <a:solidFill>
                  <a:srgbClr val="FF0000"/>
                </a:solidFill>
                <a:latin typeface="Arial Unicode MS" pitchFamily="34" charset="-120"/>
                <a:ea typeface="Arial Unicode MS" pitchFamily="34" charset="-120"/>
                <a:cs typeface="Arial Unicode MS" pitchFamily="34" charset="-120"/>
                <a:sym typeface="Wingdings" pitchFamily="2" charset="2"/>
              </a:rPr>
              <a:t>；吐氣時，心跳率下降</a:t>
            </a:r>
            <a:endParaRPr lang="en-US" altLang="zh-TW" b="1" dirty="0">
              <a:solidFill>
                <a:srgbClr val="FF0000"/>
              </a:solidFill>
              <a:latin typeface="Arial Unicode MS" pitchFamily="34" charset="-120"/>
              <a:ea typeface="Arial Unicode MS" pitchFamily="34" charset="-120"/>
              <a:cs typeface="Arial Unicode MS" pitchFamily="34" charset="-120"/>
              <a:sym typeface="Wingdings" pitchFamily="2" charset="2"/>
            </a:endParaRPr>
          </a:p>
          <a:p>
            <a:r>
              <a:rPr lang="zh-TW" altLang="en-US" dirty="0">
                <a:latin typeface="Arial Unicode MS" pitchFamily="34" charset="-120"/>
                <a:ea typeface="Arial Unicode MS" pitchFamily="34" charset="-120"/>
                <a:cs typeface="Arial Unicode MS" pitchFamily="34" charset="-120"/>
                <a:sym typeface="Wingdings" pitchFamily="2" charset="2"/>
              </a:rPr>
              <a:t>因此，</a:t>
            </a:r>
            <a:r>
              <a:rPr lang="en-US" altLang="zh-TW" dirty="0">
                <a:latin typeface="Arial Unicode MS" pitchFamily="34" charset="-120"/>
                <a:ea typeface="Arial Unicode MS" pitchFamily="34" charset="-120"/>
                <a:cs typeface="Arial Unicode MS" pitchFamily="34" charset="-120"/>
                <a:sym typeface="Wingdings" pitchFamily="2" charset="2"/>
              </a:rPr>
              <a:t>HRV</a:t>
            </a:r>
            <a:r>
              <a:rPr lang="zh-TW" altLang="en-US" dirty="0">
                <a:latin typeface="Arial Unicode MS" pitchFamily="34" charset="-120"/>
                <a:ea typeface="Arial Unicode MS" pitchFamily="34" charset="-120"/>
                <a:cs typeface="Arial Unicode MS" pitchFamily="34" charset="-120"/>
                <a:sym typeface="Wingdings" pitchFamily="2" charset="2"/>
              </a:rPr>
              <a:t>的振幅和頻率是和呼吸的頻率與深度有密切相關。</a:t>
            </a:r>
            <a:endParaRPr lang="en-US" altLang="zh-TW" dirty="0">
              <a:latin typeface="Arial Unicode MS" pitchFamily="34" charset="-120"/>
              <a:ea typeface="Arial Unicode MS" pitchFamily="34" charset="-120"/>
              <a:cs typeface="Arial Unicode MS" pitchFamily="34" charset="-120"/>
              <a:sym typeface="Wingdings" pitchFamily="2" charset="2"/>
            </a:endParaRPr>
          </a:p>
        </p:txBody>
      </p:sp>
    </p:spTree>
    <p:extLst>
      <p:ext uri="{BB962C8B-B14F-4D97-AF65-F5344CB8AC3E}">
        <p14:creationId xmlns:p14="http://schemas.microsoft.com/office/powerpoint/2010/main" val="23704032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699" y="685800"/>
            <a:ext cx="7875457" cy="838200"/>
          </a:xfrm>
        </p:spPr>
        <p:txBody>
          <a:bodyPr>
            <a:normAutofit fontScale="90000"/>
          </a:bodyPr>
          <a:lstStyle/>
          <a:p>
            <a:r>
              <a:rPr lang="zh-TW" altLang="en-US" dirty="0">
                <a:latin typeface="Arial Unicode MS" pitchFamily="34" charset="-120"/>
                <a:ea typeface="Arial Unicode MS" pitchFamily="34" charset="-120"/>
                <a:cs typeface="Arial Unicode MS" pitchFamily="34" charset="-120"/>
              </a:rPr>
              <a:t>心肺同步</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呼吸竇心率不整</a:t>
            </a:r>
            <a:r>
              <a:rPr lang="en-US" altLang="zh-TW" dirty="0">
                <a:latin typeface="Arial Unicode MS" pitchFamily="34" charset="-120"/>
                <a:ea typeface="Arial Unicode MS" pitchFamily="34" charset="-120"/>
                <a:cs typeface="Arial Unicode MS" pitchFamily="34" charset="-120"/>
              </a:rPr>
              <a:t>)</a:t>
            </a:r>
            <a:br>
              <a:rPr lang="en-US" altLang="zh-TW" dirty="0">
                <a:latin typeface="Arial Unicode MS" pitchFamily="34" charset="-120"/>
                <a:ea typeface="Arial Unicode MS" pitchFamily="34" charset="-120"/>
                <a:cs typeface="Arial Unicode MS" pitchFamily="34" charset="-120"/>
              </a:rPr>
            </a:br>
            <a:r>
              <a:rPr lang="en-US" altLang="zh-TW" sz="3100" dirty="0">
                <a:latin typeface="Arial Unicode MS" pitchFamily="34" charset="-120"/>
                <a:ea typeface="Arial Unicode MS" pitchFamily="34" charset="-120"/>
                <a:cs typeface="Arial Unicode MS" pitchFamily="34" charset="-120"/>
              </a:rPr>
              <a:t>(respiratory sinus arrhythmia, RSA)</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27</a:t>
            </a:fld>
            <a:endParaRPr lang="zh-TW" alt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1" t="20494" r="43611" b="64815"/>
          <a:stretch/>
        </p:blipFill>
        <p:spPr bwMode="auto">
          <a:xfrm>
            <a:off x="27201" y="3369723"/>
            <a:ext cx="9624269" cy="171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5511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1077" y="649126"/>
            <a:ext cx="8115300" cy="838200"/>
          </a:xfrm>
        </p:spPr>
        <p:txBody>
          <a:bodyPr>
            <a:normAutofit fontScale="90000"/>
          </a:bodyPr>
          <a:lstStyle/>
          <a:p>
            <a:r>
              <a:rPr lang="zh-TW" altLang="en-US" dirty="0">
                <a:latin typeface="Arial Unicode MS" pitchFamily="34" charset="-120"/>
                <a:ea typeface="Arial Unicode MS" pitchFamily="34" charset="-120"/>
                <a:cs typeface="Arial Unicode MS" pitchFamily="34" charset="-120"/>
              </a:rPr>
              <a:t>呼吸經由感壓反射調節心跳、血壓</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sym typeface="Wingdings" pitchFamily="2" charset="2"/>
              </a:rPr>
              <a:t>調節情緒反應和呼吸效率</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28</a:t>
            </a:fld>
            <a:endParaRPr lang="zh-TW" alt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25" t="26667" r="28854" b="33333"/>
          <a:stretch/>
        </p:blipFill>
        <p:spPr bwMode="auto">
          <a:xfrm>
            <a:off x="2060620" y="2138080"/>
            <a:ext cx="3635495" cy="398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598902" y="4416835"/>
            <a:ext cx="2281394" cy="369332"/>
          </a:xfrm>
          <a:prstGeom prst="rect">
            <a:avLst/>
          </a:prstGeom>
          <a:noFill/>
        </p:spPr>
        <p:txBody>
          <a:bodyPr wrap="none" rtlCol="0">
            <a:spAutoFit/>
          </a:bodyPr>
          <a:lstStyle/>
          <a:p>
            <a:r>
              <a:rPr lang="en-US" altLang="zh-TW" dirty="0"/>
              <a:t>3.</a:t>
            </a:r>
            <a:r>
              <a:rPr lang="zh-TW" altLang="en-US" dirty="0"/>
              <a:t> 迷走神經調節心率</a:t>
            </a:r>
          </a:p>
        </p:txBody>
      </p:sp>
      <p:sp>
        <p:nvSpPr>
          <p:cNvPr id="6" name="文字方塊 5"/>
          <p:cNvSpPr txBox="1"/>
          <p:nvPr/>
        </p:nvSpPr>
        <p:spPr>
          <a:xfrm>
            <a:off x="4496942" y="4452084"/>
            <a:ext cx="3203121" cy="369332"/>
          </a:xfrm>
          <a:prstGeom prst="rect">
            <a:avLst/>
          </a:prstGeom>
          <a:noFill/>
        </p:spPr>
        <p:txBody>
          <a:bodyPr wrap="none" rtlCol="0">
            <a:spAutoFit/>
          </a:bodyPr>
          <a:lstStyle/>
          <a:p>
            <a:r>
              <a:rPr lang="en-US" altLang="zh-TW" dirty="0"/>
              <a:t>1. </a:t>
            </a:r>
            <a:r>
              <a:rPr lang="zh-TW" altLang="en-US" dirty="0"/>
              <a:t>感壓反射偵測到動脈壓改變</a:t>
            </a:r>
          </a:p>
        </p:txBody>
      </p:sp>
      <p:sp>
        <p:nvSpPr>
          <p:cNvPr id="7" name="矩形 6"/>
          <p:cNvSpPr/>
          <p:nvPr/>
        </p:nvSpPr>
        <p:spPr>
          <a:xfrm>
            <a:off x="683568" y="6221868"/>
            <a:ext cx="8310319" cy="430887"/>
          </a:xfrm>
          <a:prstGeom prst="rect">
            <a:avLst/>
          </a:prstGeom>
        </p:spPr>
        <p:txBody>
          <a:bodyPr wrap="square">
            <a:spAutoFit/>
          </a:bodyPr>
          <a:lstStyle/>
          <a:p>
            <a:r>
              <a:rPr lang="en-US" altLang="zh-TW" sz="1100" dirty="0">
                <a:solidFill>
                  <a:srgbClr val="222222"/>
                </a:solidFill>
                <a:latin typeface="Arial" panose="020B0604020202020204" pitchFamily="34" charset="0"/>
              </a:rPr>
              <a:t>Shaffer, F., </a:t>
            </a:r>
            <a:r>
              <a:rPr lang="en-US" altLang="zh-TW" sz="1100" dirty="0" err="1">
                <a:solidFill>
                  <a:srgbClr val="222222"/>
                </a:solidFill>
                <a:latin typeface="Arial" panose="020B0604020202020204" pitchFamily="34" charset="0"/>
              </a:rPr>
              <a:t>McCraty</a:t>
            </a:r>
            <a:r>
              <a:rPr lang="en-US" altLang="zh-TW" sz="1100" dirty="0">
                <a:solidFill>
                  <a:srgbClr val="222222"/>
                </a:solidFill>
                <a:latin typeface="Arial" panose="020B0604020202020204" pitchFamily="34" charset="0"/>
              </a:rPr>
              <a:t>, R., &amp; </a:t>
            </a:r>
            <a:r>
              <a:rPr lang="en-US" altLang="zh-TW" sz="1100" dirty="0" err="1">
                <a:solidFill>
                  <a:srgbClr val="222222"/>
                </a:solidFill>
                <a:latin typeface="Arial" panose="020B0604020202020204" pitchFamily="34" charset="0"/>
              </a:rPr>
              <a:t>Zerr</a:t>
            </a:r>
            <a:r>
              <a:rPr lang="en-US" altLang="zh-TW" sz="1100" dirty="0">
                <a:solidFill>
                  <a:srgbClr val="222222"/>
                </a:solidFill>
                <a:latin typeface="Arial" panose="020B0604020202020204" pitchFamily="34" charset="0"/>
              </a:rPr>
              <a:t>, C. L. (2014). A healthy heart is not a metronome: an integrative review of the heart's anatomy and heart rate variability. </a:t>
            </a:r>
            <a:r>
              <a:rPr lang="en-US" altLang="zh-TW" sz="1100" i="1" dirty="0">
                <a:solidFill>
                  <a:srgbClr val="222222"/>
                </a:solidFill>
                <a:latin typeface="Arial" panose="020B0604020202020204" pitchFamily="34" charset="0"/>
              </a:rPr>
              <a:t>Frontiers in psychology</a:t>
            </a:r>
            <a:r>
              <a:rPr lang="en-US" altLang="zh-TW" sz="1100" dirty="0">
                <a:solidFill>
                  <a:srgbClr val="222222"/>
                </a:solidFill>
                <a:latin typeface="Arial" panose="020B0604020202020204" pitchFamily="34" charset="0"/>
              </a:rPr>
              <a:t>, </a:t>
            </a:r>
            <a:r>
              <a:rPr lang="en-US" altLang="zh-TW" sz="1100" i="1" dirty="0">
                <a:solidFill>
                  <a:srgbClr val="222222"/>
                </a:solidFill>
                <a:latin typeface="Arial" panose="020B0604020202020204" pitchFamily="34" charset="0"/>
              </a:rPr>
              <a:t>5</a:t>
            </a:r>
            <a:r>
              <a:rPr lang="en-US" altLang="zh-TW" sz="1100" dirty="0">
                <a:solidFill>
                  <a:srgbClr val="222222"/>
                </a:solidFill>
                <a:latin typeface="Arial" panose="020B0604020202020204" pitchFamily="34" charset="0"/>
              </a:rPr>
              <a:t>.</a:t>
            </a:r>
            <a:endParaRPr lang="zh-TW" altLang="en-US" sz="1100" dirty="0"/>
          </a:p>
        </p:txBody>
      </p:sp>
      <p:sp>
        <p:nvSpPr>
          <p:cNvPr id="9" name="文字方塊 8"/>
          <p:cNvSpPr txBox="1"/>
          <p:nvPr/>
        </p:nvSpPr>
        <p:spPr>
          <a:xfrm>
            <a:off x="4429209" y="3309084"/>
            <a:ext cx="2281394" cy="369332"/>
          </a:xfrm>
          <a:prstGeom prst="rect">
            <a:avLst/>
          </a:prstGeom>
          <a:noFill/>
        </p:spPr>
        <p:txBody>
          <a:bodyPr wrap="none" rtlCol="0">
            <a:spAutoFit/>
          </a:bodyPr>
          <a:lstStyle/>
          <a:p>
            <a:r>
              <a:rPr lang="en-US" altLang="zh-TW" dirty="0"/>
              <a:t>2. </a:t>
            </a:r>
            <a:r>
              <a:rPr lang="zh-TW" altLang="en-US" dirty="0"/>
              <a:t>將訊號傳回到大腦</a:t>
            </a:r>
          </a:p>
        </p:txBody>
      </p:sp>
    </p:spTree>
    <p:extLst>
      <p:ext uri="{BB962C8B-B14F-4D97-AF65-F5344CB8AC3E}">
        <p14:creationId xmlns:p14="http://schemas.microsoft.com/office/powerpoint/2010/main" val="20337130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699" y="685800"/>
            <a:ext cx="7649633" cy="838200"/>
          </a:xfrm>
        </p:spPr>
        <p:txBody>
          <a:bodyPr>
            <a:normAutofit/>
          </a:bodyPr>
          <a:lstStyle/>
          <a:p>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 與 自主神經失調</a:t>
            </a:r>
          </a:p>
        </p:txBody>
      </p:sp>
      <p:sp>
        <p:nvSpPr>
          <p:cNvPr id="3" name="內容版面配置區 2"/>
          <p:cNvSpPr>
            <a:spLocks noGrp="1"/>
          </p:cNvSpPr>
          <p:nvPr>
            <p:ph idx="1"/>
          </p:nvPr>
        </p:nvSpPr>
        <p:spPr/>
        <p:txBody>
          <a:bodyPr>
            <a:normAutofit/>
          </a:bodyPr>
          <a:lstStyle/>
          <a:p>
            <a:r>
              <a:rPr lang="zh-TW" altLang="en-US" b="1" dirty="0">
                <a:latin typeface="Arial Unicode MS" pitchFamily="34" charset="-120"/>
                <a:ea typeface="Arial Unicode MS" pitchFamily="34" charset="-120"/>
                <a:cs typeface="Arial Unicode MS" pitchFamily="34" charset="-120"/>
              </a:rPr>
              <a:t>時域分析</a:t>
            </a:r>
            <a:r>
              <a:rPr lang="zh-TW" altLang="en-US" dirty="0">
                <a:latin typeface="Arial Unicode MS" pitchFamily="34" charset="-120"/>
                <a:ea typeface="Arial Unicode MS" pitchFamily="34" charset="-120"/>
                <a:cs typeface="Arial Unicode MS" pitchFamily="34" charset="-120"/>
              </a:rPr>
              <a:t>：透過</a:t>
            </a:r>
            <a:r>
              <a:rPr lang="en-US" altLang="zh-TW" dirty="0">
                <a:latin typeface="Arial Unicode MS" pitchFamily="34" charset="-120"/>
                <a:ea typeface="Arial Unicode MS" pitchFamily="34" charset="-120"/>
                <a:cs typeface="Arial Unicode MS" pitchFamily="34" charset="-120"/>
              </a:rPr>
              <a:t>5</a:t>
            </a:r>
            <a:r>
              <a:rPr lang="zh-TW" altLang="en-US" dirty="0">
                <a:latin typeface="Arial Unicode MS" pitchFamily="34" charset="-120"/>
                <a:ea typeface="Arial Unicode MS" pitchFamily="34" charset="-120"/>
                <a:cs typeface="Arial Unicode MS" pitchFamily="34" charset="-120"/>
              </a:rPr>
              <a:t>分鐘</a:t>
            </a:r>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的測量可得</a:t>
            </a:r>
            <a:endParaRPr lang="en-US" altLang="zh-TW" dirty="0">
              <a:latin typeface="Arial Unicode MS" pitchFamily="34" charset="-120"/>
              <a:ea typeface="Arial Unicode MS" pitchFamily="34" charset="-120"/>
              <a:cs typeface="Arial Unicode MS" pitchFamily="34" charset="-120"/>
            </a:endParaRPr>
          </a:p>
          <a:p>
            <a:pPr lvl="1"/>
            <a:r>
              <a:rPr lang="en-US" altLang="zh-TW" dirty="0">
                <a:latin typeface="Arial Unicode MS" pitchFamily="34" charset="-120"/>
                <a:ea typeface="Arial Unicode MS" pitchFamily="34" charset="-120"/>
                <a:cs typeface="Arial Unicode MS" pitchFamily="34" charset="-120"/>
              </a:rPr>
              <a:t>SDNN</a:t>
            </a:r>
            <a:r>
              <a:rPr lang="zh-TW" altLang="en-US" dirty="0">
                <a:latin typeface="Arial Unicode MS" pitchFamily="34" charset="-120"/>
                <a:ea typeface="Arial Unicode MS" pitchFamily="34" charset="-120"/>
                <a:cs typeface="Arial Unicode MS" pitchFamily="34" charset="-120"/>
              </a:rPr>
              <a:t>、</a:t>
            </a:r>
            <a:r>
              <a:rPr lang="en-US" altLang="zh-TW" dirty="0">
                <a:latin typeface="Arial Unicode MS" pitchFamily="34" charset="-120"/>
                <a:ea typeface="Arial Unicode MS" pitchFamily="34" charset="-120"/>
                <a:cs typeface="Arial Unicode MS" pitchFamily="34" charset="-120"/>
              </a:rPr>
              <a:t>SDANN</a:t>
            </a:r>
            <a:r>
              <a:rPr lang="zh-TW" altLang="en-US" dirty="0">
                <a:latin typeface="Arial Unicode MS" pitchFamily="34" charset="-120"/>
                <a:ea typeface="Arial Unicode MS" pitchFamily="34" charset="-120"/>
                <a:cs typeface="Arial Unicode MS" pitchFamily="34" charset="-120"/>
              </a:rPr>
              <a:t>：正常竇性心搏間期之標準差</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rPr>
              <a:t>整體心跳變異指標</a:t>
            </a:r>
            <a:endParaRPr lang="en-US" altLang="zh-TW" dirty="0">
              <a:latin typeface="Arial Unicode MS" pitchFamily="34" charset="-120"/>
              <a:ea typeface="Arial Unicode MS" pitchFamily="34" charset="-120"/>
              <a:cs typeface="Arial Unicode MS" pitchFamily="34" charset="-120"/>
            </a:endParaRPr>
          </a:p>
          <a:p>
            <a:pPr lvl="1"/>
            <a:r>
              <a:rPr lang="en-US" altLang="zh-TW" dirty="0">
                <a:latin typeface="Arial Unicode MS" pitchFamily="34" charset="-120"/>
                <a:ea typeface="Arial Unicode MS" pitchFamily="34" charset="-120"/>
                <a:cs typeface="Arial Unicode MS" pitchFamily="34" charset="-120"/>
              </a:rPr>
              <a:t>NN50</a:t>
            </a:r>
            <a:r>
              <a:rPr lang="zh-TW" altLang="en-US" dirty="0">
                <a:latin typeface="Arial Unicode MS" pitchFamily="34" charset="-120"/>
                <a:ea typeface="Arial Unicode MS" pitchFamily="34" charset="-120"/>
                <a:cs typeface="Arial Unicode MS" pitchFamily="34" charset="-120"/>
              </a:rPr>
              <a:t>：正常心跳間期超過</a:t>
            </a:r>
            <a:r>
              <a:rPr lang="en-US" altLang="zh-TW" dirty="0">
                <a:latin typeface="Arial Unicode MS" pitchFamily="34" charset="-120"/>
                <a:ea typeface="Arial Unicode MS" pitchFamily="34" charset="-120"/>
                <a:cs typeface="Arial Unicode MS" pitchFamily="34" charset="-120"/>
              </a:rPr>
              <a:t>50</a:t>
            </a:r>
            <a:r>
              <a:rPr lang="zh-TW" altLang="en-US" dirty="0">
                <a:latin typeface="Arial Unicode MS" pitchFamily="34" charset="-120"/>
                <a:ea typeface="Arial Unicode MS" pitchFamily="34" charset="-120"/>
                <a:cs typeface="Arial Unicode MS" pitchFamily="34" charset="-120"/>
              </a:rPr>
              <a:t>毫秒的比率。</a:t>
            </a:r>
            <a:endParaRPr lang="en-US" altLang="zh-TW" dirty="0">
              <a:latin typeface="Arial Unicode MS" pitchFamily="34" charset="-120"/>
              <a:ea typeface="Arial Unicode MS" pitchFamily="34" charset="-120"/>
              <a:cs typeface="Arial Unicode MS" pitchFamily="34" charset="-120"/>
            </a:endParaRPr>
          </a:p>
          <a:p>
            <a:pPr lvl="1"/>
            <a:r>
              <a:rPr lang="en-US" altLang="zh-TW" dirty="0">
                <a:latin typeface="Arial Unicode MS" pitchFamily="34" charset="-120"/>
                <a:ea typeface="Arial Unicode MS" pitchFamily="34" charset="-120"/>
                <a:cs typeface="Arial Unicode MS" pitchFamily="34" charset="-120"/>
              </a:rPr>
              <a:t>pNN50</a:t>
            </a:r>
            <a:r>
              <a:rPr lang="zh-TW" altLang="en-US" dirty="0">
                <a:latin typeface="Arial Unicode MS" pitchFamily="34" charset="-120"/>
                <a:ea typeface="Arial Unicode MS" pitchFamily="34" charset="-120"/>
                <a:cs typeface="Arial Unicode MS" pitchFamily="34" charset="-120"/>
              </a:rPr>
              <a:t>：相鄰正常心跳間期超過</a:t>
            </a:r>
            <a:r>
              <a:rPr lang="en-US" altLang="zh-TW" dirty="0">
                <a:latin typeface="Arial Unicode MS" pitchFamily="34" charset="-120"/>
                <a:ea typeface="Arial Unicode MS" pitchFamily="34" charset="-120"/>
                <a:cs typeface="Arial Unicode MS" pitchFamily="34" charset="-120"/>
              </a:rPr>
              <a:t>50</a:t>
            </a:r>
            <a:r>
              <a:rPr lang="zh-TW" altLang="en-US" dirty="0">
                <a:latin typeface="Arial Unicode MS" pitchFamily="34" charset="-120"/>
                <a:ea typeface="Arial Unicode MS" pitchFamily="34" charset="-120"/>
                <a:cs typeface="Arial Unicode MS" pitchFamily="34" charset="-120"/>
              </a:rPr>
              <a:t>毫秒的比率。</a:t>
            </a:r>
            <a:r>
              <a:rPr lang="zh-TW" altLang="en-US" b="1" dirty="0">
                <a:latin typeface="Arial Unicode MS" pitchFamily="34" charset="-120"/>
                <a:ea typeface="Arial Unicode MS" pitchFamily="34" charset="-120"/>
                <a:cs typeface="Arial Unicode MS" pitchFamily="34" charset="-120"/>
              </a:rPr>
              <a:t>心跳變異指標</a:t>
            </a:r>
            <a:r>
              <a:rPr lang="en-US" altLang="zh-TW" b="1" dirty="0">
                <a:latin typeface="Arial Unicode MS" pitchFamily="34" charset="-120"/>
                <a:ea typeface="Arial Unicode MS" pitchFamily="34" charset="-120"/>
                <a:cs typeface="Arial Unicode MS" pitchFamily="34" charset="-120"/>
              </a:rPr>
              <a:t>(vagal)</a:t>
            </a:r>
          </a:p>
          <a:p>
            <a:pPr lvl="1"/>
            <a:r>
              <a:rPr lang="en-US" altLang="zh-TW" dirty="0" err="1">
                <a:latin typeface="Arial Unicode MS" pitchFamily="34" charset="-120"/>
                <a:ea typeface="Arial Unicode MS" pitchFamily="34" charset="-120"/>
                <a:cs typeface="Arial Unicode MS" pitchFamily="34" charset="-120"/>
              </a:rPr>
              <a:t>rMMSD</a:t>
            </a:r>
            <a:r>
              <a:rPr lang="zh-TW" altLang="en-US" dirty="0">
                <a:latin typeface="Arial Unicode MS" pitchFamily="34" charset="-120"/>
                <a:ea typeface="Arial Unicode MS" pitchFamily="34" charset="-120"/>
                <a:cs typeface="Arial Unicode MS" pitchFamily="34" charset="-120"/>
              </a:rPr>
              <a:t>：正常心跳間期差值平方合的均方根。</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sym typeface="Wingdings" pitchFamily="2" charset="2"/>
              </a:rPr>
              <a:t>副交感神經指標</a:t>
            </a:r>
            <a:endParaRPr lang="en-US" altLang="zh-TW"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186973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Arial Unicode MS" pitchFamily="34" charset="-120"/>
                <a:ea typeface="Arial Unicode MS" pitchFamily="34" charset="-120"/>
                <a:cs typeface="Arial Unicode MS" pitchFamily="34" charset="-120"/>
              </a:rPr>
              <a:t>大綱</a:t>
            </a:r>
          </a:p>
        </p:txBody>
      </p:sp>
      <p:sp>
        <p:nvSpPr>
          <p:cNvPr id="3" name="內容版面配置區 2"/>
          <p:cNvSpPr>
            <a:spLocks noGrp="1"/>
          </p:cNvSpPr>
          <p:nvPr>
            <p:ph idx="1"/>
          </p:nvPr>
        </p:nvSpPr>
        <p:spPr/>
        <p:txBody>
          <a:bodyPr/>
          <a:lstStyle/>
          <a:p>
            <a:r>
              <a:rPr lang="zh-TW" altLang="en-US" dirty="0">
                <a:latin typeface="Arial Unicode MS" pitchFamily="34" charset="-120"/>
                <a:ea typeface="Arial Unicode MS" pitchFamily="34" charset="-120"/>
                <a:cs typeface="Arial Unicode MS" pitchFamily="34" charset="-120"/>
              </a:rPr>
              <a:t>生理回饋原理及簡介</a:t>
            </a:r>
            <a:endParaRPr lang="en-US" altLang="zh-TW"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生理回饋評估</a:t>
            </a:r>
            <a:endParaRPr lang="en-US" altLang="zh-TW" dirty="0">
              <a:latin typeface="Arial Unicode MS" pitchFamily="34" charset="-120"/>
              <a:ea typeface="Arial Unicode MS" pitchFamily="34" charset="-120"/>
              <a:cs typeface="Arial Unicode MS" pitchFamily="34" charset="-120"/>
            </a:endParaRPr>
          </a:p>
          <a:p>
            <a:r>
              <a:rPr lang="zh-TW" altLang="en-US" dirty="0">
                <a:latin typeface="Arial Unicode MS" pitchFamily="34" charset="-120"/>
                <a:ea typeface="Arial Unicode MS" pitchFamily="34" charset="-120"/>
                <a:cs typeface="Arial Unicode MS" pitchFamily="34" charset="-120"/>
              </a:rPr>
              <a:t>生理回饋治療</a:t>
            </a:r>
            <a:endParaRPr lang="en-US" altLang="zh-TW" dirty="0">
              <a:latin typeface="Arial Unicode MS" pitchFamily="34" charset="-120"/>
              <a:ea typeface="Arial Unicode MS" pitchFamily="34" charset="-120"/>
              <a:cs typeface="Arial Unicode MS" pitchFamily="34" charset="-120"/>
            </a:endParaRPr>
          </a:p>
          <a:p>
            <a:pPr lvl="1"/>
            <a:r>
              <a:rPr lang="zh-TW" altLang="en-US" dirty="0">
                <a:latin typeface="Arial Unicode MS" pitchFamily="34" charset="-120"/>
                <a:ea typeface="Arial Unicode MS" pitchFamily="34" charset="-120"/>
                <a:cs typeface="Arial Unicode MS" pitchFamily="34" charset="-120"/>
              </a:rPr>
              <a:t>基礎生理回饋治療</a:t>
            </a:r>
            <a:endParaRPr lang="en-US" altLang="zh-TW" dirty="0">
              <a:latin typeface="Arial Unicode MS" pitchFamily="34" charset="-120"/>
              <a:ea typeface="Arial Unicode MS" pitchFamily="34" charset="-120"/>
              <a:cs typeface="Arial Unicode MS" pitchFamily="34" charset="-120"/>
            </a:endParaRPr>
          </a:p>
          <a:p>
            <a:pPr lvl="1"/>
            <a:r>
              <a:rPr lang="zh-TW" altLang="en-US" dirty="0">
                <a:latin typeface="Arial Unicode MS" pitchFamily="34" charset="-120"/>
                <a:ea typeface="Arial Unicode MS" pitchFamily="34" charset="-120"/>
                <a:cs typeface="Arial Unicode MS" pitchFamily="34" charset="-120"/>
              </a:rPr>
              <a:t>心跳變異生理回饋治療</a:t>
            </a:r>
            <a:r>
              <a:rPr lang="en-US" altLang="zh-TW" dirty="0">
                <a:latin typeface="Arial Unicode MS" pitchFamily="34" charset="-120"/>
                <a:ea typeface="Arial Unicode MS" pitchFamily="34" charset="-120"/>
                <a:cs typeface="Arial Unicode MS" pitchFamily="34" charset="-120"/>
              </a:rPr>
              <a:t>(Heart rate variability Biofeedback)</a:t>
            </a:r>
            <a:endParaRPr lang="zh-TW" altLang="en-US"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40272176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Arial Unicode MS" pitchFamily="34" charset="-120"/>
                <a:ea typeface="Arial Unicode MS" pitchFamily="34" charset="-120"/>
                <a:cs typeface="Arial Unicode MS" pitchFamily="34" charset="-120"/>
              </a:rPr>
              <a:t>HRV-BF</a:t>
            </a:r>
            <a:r>
              <a:rPr lang="zh-TW" altLang="en-US" dirty="0">
                <a:latin typeface="Arial Unicode MS" pitchFamily="34" charset="-120"/>
                <a:ea typeface="Arial Unicode MS" pitchFamily="34" charset="-120"/>
                <a:cs typeface="Arial Unicode MS" pitchFamily="34" charset="-120"/>
              </a:rPr>
              <a:t>作法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29741137"/>
              </p:ext>
            </p:extLst>
          </p:nvPr>
        </p:nvGraphicFramePr>
        <p:xfrm>
          <a:off x="758876" y="1723869"/>
          <a:ext cx="8115301" cy="481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9874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685800"/>
            <a:ext cx="7531100" cy="838200"/>
          </a:xfrm>
        </p:spPr>
        <p:txBody>
          <a:bodyPr>
            <a:normAutofit fontScale="90000"/>
          </a:bodyPr>
          <a:lstStyle/>
          <a:p>
            <a:r>
              <a:rPr lang="en-US" altLang="zh-TW" dirty="0">
                <a:latin typeface="Arial Unicode MS" pitchFamily="34" charset="-120"/>
                <a:ea typeface="Arial Unicode MS" pitchFamily="34" charset="-120"/>
                <a:cs typeface="Arial Unicode MS" pitchFamily="34" charset="-120"/>
              </a:rPr>
              <a:t>HRV-BF: how and why does it work </a:t>
            </a:r>
            <a:r>
              <a:rPr lang="en-US" altLang="zh-TW" sz="2200" dirty="0">
                <a:latin typeface="Arial Unicode MS" pitchFamily="34" charset="-120"/>
                <a:ea typeface="Arial Unicode MS" pitchFamily="34" charset="-120"/>
                <a:cs typeface="Arial Unicode MS" pitchFamily="34" charset="-120"/>
              </a:rPr>
              <a:t>(Lehrer &amp; </a:t>
            </a:r>
            <a:r>
              <a:rPr lang="en-US" altLang="zh-TW" sz="2200" dirty="0" err="1">
                <a:latin typeface="Arial Unicode MS" pitchFamily="34" charset="-120"/>
                <a:ea typeface="Arial Unicode MS" pitchFamily="34" charset="-120"/>
                <a:cs typeface="Arial Unicode MS" pitchFamily="34" charset="-120"/>
              </a:rPr>
              <a:t>Gevirtz</a:t>
            </a:r>
            <a:r>
              <a:rPr lang="en-US" altLang="zh-TW" sz="2200" dirty="0">
                <a:latin typeface="Arial Unicode MS" pitchFamily="34" charset="-120"/>
                <a:ea typeface="Arial Unicode MS" pitchFamily="34" charset="-120"/>
                <a:cs typeface="Arial Unicode MS" pitchFamily="34" charset="-120"/>
              </a:rPr>
              <a:t>, 2014)</a:t>
            </a:r>
            <a:endParaRPr lang="zh-TW" altLang="en-US" sz="2200"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1028700" y="1879599"/>
            <a:ext cx="7200900" cy="4453467"/>
          </a:xfrm>
        </p:spPr>
        <p:txBody>
          <a:bodyPr>
            <a:normAutofit fontScale="77500" lnSpcReduction="20000"/>
          </a:bodyPr>
          <a:lstStyle/>
          <a:p>
            <a:r>
              <a:rPr lang="en-US" altLang="zh-TW" b="1" dirty="0">
                <a:latin typeface="Arial Unicode MS" pitchFamily="34" charset="-120"/>
                <a:ea typeface="Arial Unicode MS" pitchFamily="34" charset="-120"/>
                <a:cs typeface="Arial Unicode MS" pitchFamily="34" charset="-120"/>
              </a:rPr>
              <a:t>1. Slow </a:t>
            </a:r>
            <a:r>
              <a:rPr lang="en-US" altLang="zh-TW" b="1" dirty="0" err="1">
                <a:latin typeface="Arial Unicode MS" pitchFamily="34" charset="-120"/>
                <a:ea typeface="Arial Unicode MS" pitchFamily="34" charset="-120"/>
                <a:cs typeface="Arial Unicode MS" pitchFamily="34" charset="-120"/>
              </a:rPr>
              <a:t>breathing</a:t>
            </a:r>
            <a:r>
              <a:rPr lang="en-US" altLang="zh-TW" b="1" dirty="0" err="1">
                <a:latin typeface="Arial Unicode MS" pitchFamily="34" charset="-120"/>
                <a:ea typeface="Arial Unicode MS" pitchFamily="34" charset="-120"/>
                <a:cs typeface="Arial Unicode MS" pitchFamily="34" charset="-120"/>
                <a:sym typeface="Wingdings" pitchFamily="2" charset="2"/>
              </a:rPr>
              <a:t>vagal</a:t>
            </a:r>
            <a:r>
              <a:rPr lang="en-US" altLang="zh-TW" b="1" dirty="0">
                <a:latin typeface="Arial Unicode MS" pitchFamily="34" charset="-120"/>
                <a:ea typeface="Arial Unicode MS" pitchFamily="34" charset="-120"/>
                <a:cs typeface="Arial Unicode MS" pitchFamily="34" charset="-120"/>
                <a:sym typeface="Wingdings" pitchFamily="2" charset="2"/>
              </a:rPr>
              <a:t> afferent </a:t>
            </a:r>
            <a:r>
              <a:rPr lang="en-US" altLang="zh-TW" b="1" dirty="0" err="1">
                <a:latin typeface="Arial Unicode MS" pitchFamily="34" charset="-120"/>
                <a:ea typeface="Arial Unicode MS" pitchFamily="34" charset="-120"/>
                <a:cs typeface="Arial Unicode MS" pitchFamily="34" charset="-120"/>
                <a:sym typeface="Wingdings" pitchFamily="2" charset="2"/>
              </a:rPr>
              <a:t>pathwayfrontal</a:t>
            </a:r>
            <a:r>
              <a:rPr lang="en-US" altLang="zh-TW" b="1" dirty="0">
                <a:latin typeface="Arial Unicode MS" pitchFamily="34" charset="-120"/>
                <a:ea typeface="Arial Unicode MS" pitchFamily="34" charset="-120"/>
                <a:cs typeface="Arial Unicode MS" pitchFamily="34" charset="-120"/>
                <a:sym typeface="Wingdings" pitchFamily="2" charset="2"/>
              </a:rPr>
              <a:t> cortical </a:t>
            </a:r>
            <a:r>
              <a:rPr lang="en-US" altLang="zh-TW" b="1" dirty="0" err="1">
                <a:latin typeface="Arial Unicode MS" pitchFamily="34" charset="-120"/>
                <a:ea typeface="Arial Unicode MS" pitchFamily="34" charset="-120"/>
                <a:cs typeface="Arial Unicode MS" pitchFamily="34" charset="-120"/>
                <a:sym typeface="Wingdings" pitchFamily="2" charset="2"/>
              </a:rPr>
              <a:t>areaANS</a:t>
            </a:r>
            <a:endParaRPr lang="en-US" altLang="zh-TW" b="1" dirty="0">
              <a:latin typeface="Arial Unicode MS" pitchFamily="34" charset="-120"/>
              <a:ea typeface="Arial Unicode MS" pitchFamily="34" charset="-120"/>
              <a:cs typeface="Arial Unicode MS" pitchFamily="34" charset="-120"/>
              <a:sym typeface="Wingdings" pitchFamily="2" charset="2"/>
            </a:endParaRPr>
          </a:p>
          <a:p>
            <a:pPr lvl="1"/>
            <a:r>
              <a:rPr lang="en-US" altLang="zh-TW" dirty="0">
                <a:latin typeface="Arial Unicode MS" pitchFamily="34" charset="-120"/>
                <a:ea typeface="Arial Unicode MS" pitchFamily="34" charset="-120"/>
                <a:cs typeface="Arial Unicode MS" pitchFamily="34" charset="-120"/>
                <a:sym typeface="Wingdings" pitchFamily="2" charset="2"/>
              </a:rPr>
              <a:t>(1) Vagal afferent </a:t>
            </a:r>
            <a:r>
              <a:rPr lang="en-US" altLang="zh-TW" dirty="0" err="1">
                <a:latin typeface="Arial Unicode MS" pitchFamily="34" charset="-120"/>
                <a:ea typeface="Arial Unicode MS" pitchFamily="34" charset="-120"/>
                <a:cs typeface="Arial Unicode MS" pitchFamily="34" charset="-120"/>
                <a:sym typeface="Wingdings" pitchFamily="2" charset="2"/>
              </a:rPr>
              <a:t>pathwayHypothalamic</a:t>
            </a:r>
            <a:r>
              <a:rPr lang="en-US" altLang="zh-TW" dirty="0">
                <a:latin typeface="Arial Unicode MS" pitchFamily="34" charset="-120"/>
                <a:ea typeface="Arial Unicode MS" pitchFamily="34" charset="-120"/>
                <a:cs typeface="Arial Unicode MS" pitchFamily="34" charset="-120"/>
                <a:sym typeface="Wingdings" pitchFamily="2" charset="2"/>
              </a:rPr>
              <a:t> vigilance area</a:t>
            </a:r>
            <a:r>
              <a:rPr lang="zh-TW" altLang="en-US" dirty="0">
                <a:solidFill>
                  <a:srgbClr val="FF0000"/>
                </a:solidFill>
                <a:latin typeface="Arial Unicode MS" pitchFamily="34" charset="-120"/>
                <a:ea typeface="Arial Unicode MS" pitchFamily="34" charset="-120"/>
                <a:cs typeface="Arial Unicode MS" pitchFamily="34" charset="-120"/>
                <a:sym typeface="Wingdings" pitchFamily="2" charset="2"/>
              </a:rPr>
              <a:t>增加注意力與警覺</a:t>
            </a:r>
            <a:endParaRPr lang="en-US" altLang="zh-TW" dirty="0">
              <a:solidFill>
                <a:srgbClr val="FF0000"/>
              </a:solidFill>
              <a:latin typeface="Arial Unicode MS" pitchFamily="34" charset="-120"/>
              <a:ea typeface="Arial Unicode MS" pitchFamily="34" charset="-120"/>
              <a:cs typeface="Arial Unicode MS" pitchFamily="34" charset="-120"/>
              <a:sym typeface="Wingdings" pitchFamily="2" charset="2"/>
            </a:endParaRPr>
          </a:p>
          <a:p>
            <a:pPr lvl="1"/>
            <a:r>
              <a:rPr lang="en-US" altLang="zh-TW" dirty="0">
                <a:latin typeface="Arial Unicode MS" pitchFamily="34" charset="-120"/>
                <a:ea typeface="Arial Unicode MS" pitchFamily="34" charset="-120"/>
                <a:cs typeface="Arial Unicode MS" pitchFamily="34" charset="-120"/>
                <a:sym typeface="Wingdings" pitchFamily="2" charset="2"/>
              </a:rPr>
              <a:t>(2)</a:t>
            </a:r>
            <a:r>
              <a:rPr lang="zh-TW" altLang="en-US" dirty="0">
                <a:latin typeface="Arial Unicode MS" pitchFamily="34" charset="-120"/>
                <a:ea typeface="Arial Unicode MS" pitchFamily="34" charset="-120"/>
                <a:cs typeface="Arial Unicode MS" pitchFamily="34" charset="-120"/>
                <a:sym typeface="Wingdings" pitchFamily="2" charset="2"/>
              </a:rPr>
              <a:t> </a:t>
            </a:r>
            <a:r>
              <a:rPr lang="en-US" altLang="zh-TW" dirty="0">
                <a:latin typeface="Arial Unicode MS" pitchFamily="34" charset="-120"/>
                <a:ea typeface="Arial Unicode MS" pitchFamily="34" charset="-120"/>
                <a:cs typeface="Arial Unicode MS" pitchFamily="34" charset="-120"/>
                <a:sym typeface="Wingdings" pitchFamily="2" charset="2"/>
              </a:rPr>
              <a:t>Vagal afferent </a:t>
            </a:r>
            <a:r>
              <a:rPr lang="en-US" altLang="zh-TW" dirty="0" err="1">
                <a:latin typeface="Arial Unicode MS" pitchFamily="34" charset="-120"/>
                <a:ea typeface="Arial Unicode MS" pitchFamily="34" charset="-120"/>
                <a:cs typeface="Arial Unicode MS" pitchFamily="34" charset="-120"/>
                <a:sym typeface="Wingdings" pitchFamily="2" charset="2"/>
              </a:rPr>
              <a:t>pathwaythalamusfrontal</a:t>
            </a:r>
            <a:r>
              <a:rPr lang="en-US" altLang="zh-TW" dirty="0">
                <a:latin typeface="Arial Unicode MS" pitchFamily="34" charset="-120"/>
                <a:ea typeface="Arial Unicode MS" pitchFamily="34" charset="-120"/>
                <a:cs typeface="Arial Unicode MS" pitchFamily="34" charset="-120"/>
                <a:sym typeface="Wingdings" pitchFamily="2" charset="2"/>
              </a:rPr>
              <a:t> cortical area</a:t>
            </a:r>
            <a:r>
              <a:rPr lang="zh-TW" altLang="en-US" dirty="0">
                <a:latin typeface="Arial Unicode MS" pitchFamily="34" charset="-120"/>
                <a:ea typeface="Arial Unicode MS" pitchFamily="34" charset="-120"/>
                <a:cs typeface="Arial Unicode MS" pitchFamily="34" charset="-120"/>
                <a:sym typeface="Wingdings" pitchFamily="2" charset="2"/>
              </a:rPr>
              <a:t>平靜</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solidFill>
                  <a:srgbClr val="FF0000"/>
                </a:solidFill>
                <a:latin typeface="Arial Unicode MS" pitchFamily="34" charset="-120"/>
                <a:ea typeface="Arial Unicode MS" pitchFamily="34" charset="-120"/>
                <a:cs typeface="Arial Unicode MS" pitchFamily="34" charset="-120"/>
                <a:sym typeface="Wingdings" pitchFamily="2" charset="2"/>
              </a:rPr>
              <a:t>降低焦慮與擔憂</a:t>
            </a:r>
            <a:endParaRPr lang="en-US" altLang="zh-TW" dirty="0">
              <a:solidFill>
                <a:srgbClr val="FF0000"/>
              </a:solidFill>
              <a:latin typeface="Arial Unicode MS" pitchFamily="34" charset="-120"/>
              <a:ea typeface="Arial Unicode MS" pitchFamily="34" charset="-120"/>
              <a:cs typeface="Arial Unicode MS" pitchFamily="34" charset="-120"/>
              <a:sym typeface="Wingdings" pitchFamily="2" charset="2"/>
            </a:endParaRPr>
          </a:p>
          <a:p>
            <a:endParaRPr lang="en-US" altLang="zh-TW" dirty="0">
              <a:latin typeface="Arial Unicode MS" pitchFamily="34" charset="-120"/>
              <a:ea typeface="Arial Unicode MS" pitchFamily="34" charset="-120"/>
              <a:cs typeface="Arial Unicode MS" pitchFamily="34" charset="-120"/>
              <a:sym typeface="Wingdings" pitchFamily="2" charset="2"/>
            </a:endParaRPr>
          </a:p>
          <a:p>
            <a:r>
              <a:rPr lang="en-US" altLang="zh-TW" dirty="0">
                <a:latin typeface="Arial Unicode MS" pitchFamily="34" charset="-120"/>
                <a:ea typeface="Arial Unicode MS" pitchFamily="34" charset="-120"/>
                <a:cs typeface="Arial Unicode MS" pitchFamily="34" charset="-120"/>
                <a:sym typeface="Wingdings" pitchFamily="2" charset="2"/>
              </a:rPr>
              <a:t>2. Strengthening of homeostasis in the baroreceptor(</a:t>
            </a:r>
            <a:r>
              <a:rPr lang="en-US" altLang="zh-TW" dirty="0" err="1">
                <a:latin typeface="Arial Unicode MS" pitchFamily="34" charset="-120"/>
                <a:ea typeface="Arial Unicode MS" pitchFamily="34" charset="-120"/>
                <a:cs typeface="Arial Unicode MS" pitchFamily="34" charset="-120"/>
                <a:sym typeface="Wingdings" pitchFamily="2" charset="2"/>
              </a:rPr>
              <a:t>Vaschillo</a:t>
            </a:r>
            <a:r>
              <a:rPr lang="en-US" altLang="zh-TW" dirty="0">
                <a:latin typeface="Arial Unicode MS" pitchFamily="34" charset="-120"/>
                <a:ea typeface="Arial Unicode MS" pitchFamily="34" charset="-120"/>
                <a:cs typeface="Arial Unicode MS" pitchFamily="34" charset="-120"/>
                <a:sym typeface="Wingdings" pitchFamily="2" charset="2"/>
              </a:rPr>
              <a:t> et al., 2002; Lehrer et al., 2003)</a:t>
            </a:r>
          </a:p>
          <a:p>
            <a:pPr lvl="1"/>
            <a:r>
              <a:rPr lang="zh-TW" altLang="en-US" dirty="0">
                <a:latin typeface="Arial Unicode MS" pitchFamily="34" charset="-120"/>
                <a:ea typeface="Arial Unicode MS" pitchFamily="34" charset="-120"/>
                <a:cs typeface="Arial Unicode MS" pitchFamily="34" charset="-120"/>
                <a:sym typeface="Wingdings" pitchFamily="2" charset="2"/>
              </a:rPr>
              <a:t>透過腦島的孤束核</a:t>
            </a:r>
            <a:r>
              <a:rPr lang="en-US" altLang="zh-TW" dirty="0">
                <a:latin typeface="Arial Unicode MS" pitchFamily="34" charset="-120"/>
                <a:ea typeface="Arial Unicode MS" pitchFamily="34" charset="-120"/>
                <a:cs typeface="Arial Unicode MS" pitchFamily="34" charset="-120"/>
                <a:sym typeface="Wingdings" pitchFamily="2" charset="2"/>
              </a:rPr>
              <a:t>(nucleus </a:t>
            </a:r>
            <a:r>
              <a:rPr lang="en-US" altLang="zh-TW" dirty="0" err="1">
                <a:latin typeface="Arial Unicode MS" pitchFamily="34" charset="-120"/>
                <a:ea typeface="Arial Unicode MS" pitchFamily="34" charset="-120"/>
                <a:cs typeface="Arial Unicode MS" pitchFamily="34" charset="-120"/>
                <a:sym typeface="Wingdings" pitchFamily="2" charset="2"/>
              </a:rPr>
              <a:t>tractus</a:t>
            </a:r>
            <a:r>
              <a:rPr lang="en-US" altLang="zh-TW" dirty="0">
                <a:latin typeface="Arial Unicode MS" pitchFamily="34" charset="-120"/>
                <a:ea typeface="Arial Unicode MS" pitchFamily="34" charset="-120"/>
                <a:cs typeface="Arial Unicode MS" pitchFamily="34" charset="-120"/>
                <a:sym typeface="Wingdings" pitchFamily="2" charset="2"/>
              </a:rPr>
              <a:t> </a:t>
            </a:r>
            <a:r>
              <a:rPr lang="en-US" altLang="zh-TW" dirty="0" err="1">
                <a:latin typeface="Arial Unicode MS" pitchFamily="34" charset="-120"/>
                <a:ea typeface="Arial Unicode MS" pitchFamily="34" charset="-120"/>
                <a:cs typeface="Arial Unicode MS" pitchFamily="34" charset="-120"/>
                <a:sym typeface="Wingdings" pitchFamily="2" charset="2"/>
              </a:rPr>
              <a:t>solitarius</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sym typeface="Wingdings" pitchFamily="2" charset="2"/>
              </a:rPr>
              <a:t>腦島延伸路徑到杏仁核，抑制杏仁核活動。</a:t>
            </a:r>
            <a:endParaRPr lang="en-US" altLang="zh-TW" dirty="0">
              <a:latin typeface="Arial Unicode MS" pitchFamily="34" charset="-120"/>
              <a:ea typeface="Arial Unicode MS" pitchFamily="34" charset="-120"/>
              <a:cs typeface="Arial Unicode MS" pitchFamily="34" charset="-120"/>
              <a:sym typeface="Wingdings" pitchFamily="2" charset="2"/>
            </a:endParaRPr>
          </a:p>
        </p:txBody>
      </p:sp>
    </p:spTree>
    <p:extLst>
      <p:ext uri="{BB962C8B-B14F-4D97-AF65-F5344CB8AC3E}">
        <p14:creationId xmlns:p14="http://schemas.microsoft.com/office/powerpoint/2010/main" val="10843762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6028" y="585216"/>
            <a:ext cx="8607971" cy="538190"/>
          </a:xfrm>
        </p:spPr>
        <p:txBody>
          <a:bodyPr>
            <a:noAutofit/>
          </a:bodyPr>
          <a:lstStyle/>
          <a:p>
            <a:pPr algn="l"/>
            <a:r>
              <a:rPr lang="en-US" altLang="zh-TW" sz="3600" b="1" dirty="0">
                <a:latin typeface="Arial Unicode MS" pitchFamily="34" charset="-120"/>
                <a:ea typeface="Arial Unicode MS" pitchFamily="34" charset="-120"/>
                <a:cs typeface="Arial Unicode MS" pitchFamily="34" charset="-120"/>
              </a:rPr>
              <a:t>Biofeedback intervention programs</a:t>
            </a:r>
            <a:endParaRPr lang="zh-TW" altLang="en-US" sz="3600" b="1"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548886" y="1656678"/>
            <a:ext cx="7322654" cy="4691872"/>
          </a:xfrm>
        </p:spPr>
        <p:txBody>
          <a:bodyPr>
            <a:normAutofit/>
          </a:bodyPr>
          <a:lstStyle/>
          <a:p>
            <a:pPr marL="0" indent="0">
              <a:buNone/>
            </a:pPr>
            <a:r>
              <a:rPr lang="en-US" altLang="zh-TW" sz="3200" b="1" dirty="0">
                <a:latin typeface="Arial Unicode MS" pitchFamily="34" charset="-120"/>
                <a:ea typeface="Arial Unicode MS" pitchFamily="34" charset="-120"/>
                <a:cs typeface="Arial Unicode MS" pitchFamily="34" charset="-120"/>
              </a:rPr>
              <a:t>Relaxation methods </a:t>
            </a:r>
            <a:r>
              <a:rPr lang="en-US" altLang="zh-TW" sz="3200" b="1" dirty="0">
                <a:latin typeface="Arial Unicode MS" pitchFamily="34" charset="-120"/>
                <a:ea typeface="Arial Unicode MS" pitchFamily="34" charset="-120"/>
                <a:cs typeface="Arial Unicode MS" pitchFamily="34" charset="-120"/>
                <a:sym typeface="Wingdings" panose="05000000000000000000" pitchFamily="2" charset="2"/>
              </a:rPr>
              <a:t></a:t>
            </a:r>
            <a:r>
              <a:rPr lang="zh-TW" altLang="en-US" sz="3200" b="1" dirty="0">
                <a:latin typeface="Arial Unicode MS" pitchFamily="34" charset="-120"/>
                <a:ea typeface="Arial Unicode MS" pitchFamily="34" charset="-120"/>
                <a:cs typeface="Arial Unicode MS" pitchFamily="34" charset="-120"/>
              </a:rPr>
              <a:t>結合</a:t>
            </a:r>
            <a:r>
              <a:rPr lang="en-US" altLang="zh-TW" sz="3200" b="1" dirty="0">
                <a:latin typeface="Arial Unicode MS" pitchFamily="34" charset="-120"/>
                <a:ea typeface="Arial Unicode MS" pitchFamily="34" charset="-120"/>
                <a:cs typeface="Arial Unicode MS" pitchFamily="34" charset="-120"/>
              </a:rPr>
              <a:t>BF</a:t>
            </a:r>
          </a:p>
          <a:p>
            <a:pPr marL="514350" indent="-514350">
              <a:buFont typeface="+mj-lt"/>
              <a:buAutoNum type="arabicPeriod"/>
            </a:pPr>
            <a:r>
              <a:rPr lang="en-US" altLang="zh-TW" sz="2800" dirty="0">
                <a:latin typeface="Arial Unicode MS" pitchFamily="34" charset="-120"/>
                <a:ea typeface="Arial Unicode MS" pitchFamily="34" charset="-120"/>
                <a:cs typeface="Arial Unicode MS" pitchFamily="34" charset="-120"/>
              </a:rPr>
              <a:t>Body</a:t>
            </a:r>
            <a:r>
              <a:rPr lang="zh-TW" altLang="en-US" sz="2800" dirty="0">
                <a:latin typeface="Arial Unicode MS" pitchFamily="34" charset="-120"/>
                <a:ea typeface="Arial Unicode MS" pitchFamily="34" charset="-120"/>
                <a:cs typeface="Arial Unicode MS" pitchFamily="34" charset="-120"/>
              </a:rPr>
              <a:t> </a:t>
            </a:r>
            <a:r>
              <a:rPr lang="en-US" altLang="zh-TW" sz="2800" dirty="0">
                <a:latin typeface="Arial Unicode MS" pitchFamily="34" charset="-120"/>
                <a:ea typeface="Arial Unicode MS" pitchFamily="34" charset="-120"/>
                <a:cs typeface="Arial Unicode MS" pitchFamily="34" charset="-120"/>
              </a:rPr>
              <a:t>awareness/ Body scan</a:t>
            </a:r>
          </a:p>
          <a:p>
            <a:pPr marL="514350" indent="-514350">
              <a:buFont typeface="+mj-lt"/>
              <a:buAutoNum type="arabicPeriod"/>
            </a:pPr>
            <a:r>
              <a:rPr lang="en-US" altLang="zh-TW" sz="2800" dirty="0">
                <a:latin typeface="Arial Unicode MS" pitchFamily="34" charset="-120"/>
                <a:ea typeface="Arial Unicode MS" pitchFamily="34" charset="-120"/>
                <a:cs typeface="Arial Unicode MS" pitchFamily="34" charset="-120"/>
              </a:rPr>
              <a:t>Progressive muscle relaxation (PMR)</a:t>
            </a:r>
          </a:p>
          <a:p>
            <a:pPr marL="514350" indent="-514350">
              <a:buFont typeface="+mj-lt"/>
              <a:buAutoNum type="arabicPeriod"/>
            </a:pPr>
            <a:r>
              <a:rPr lang="zh-TW" altLang="zh-TW" sz="2800" dirty="0">
                <a:latin typeface="Arial Unicode MS" pitchFamily="34" charset="-120"/>
                <a:ea typeface="Arial Unicode MS" pitchFamily="34" charset="-120"/>
                <a:cs typeface="Arial Unicode MS" pitchFamily="34" charset="-120"/>
              </a:rPr>
              <a:t>Diaphragmatic breathing</a:t>
            </a:r>
          </a:p>
          <a:p>
            <a:pPr marL="514350" indent="-514350">
              <a:buFont typeface="+mj-lt"/>
              <a:buAutoNum type="arabicPeriod"/>
            </a:pPr>
            <a:r>
              <a:rPr lang="en-US" altLang="zh-TW" sz="2800" dirty="0">
                <a:latin typeface="Arial Unicode MS" pitchFamily="34" charset="-120"/>
                <a:ea typeface="Arial Unicode MS" pitchFamily="34" charset="-120"/>
                <a:cs typeface="Arial Unicode MS" pitchFamily="34" charset="-120"/>
              </a:rPr>
              <a:t>Autogenic training / Auto Suggestion</a:t>
            </a:r>
          </a:p>
          <a:p>
            <a:pPr marL="514350" indent="-514350">
              <a:buFont typeface="+mj-lt"/>
              <a:buAutoNum type="arabicPeriod"/>
            </a:pPr>
            <a:r>
              <a:rPr lang="en-US" altLang="zh-TW" sz="2800" dirty="0">
                <a:latin typeface="Arial Unicode MS" pitchFamily="34" charset="-120"/>
                <a:ea typeface="Arial Unicode MS" pitchFamily="34" charset="-120"/>
                <a:cs typeface="Arial Unicode MS" pitchFamily="34" charset="-120"/>
              </a:rPr>
              <a:t>Meditation </a:t>
            </a:r>
          </a:p>
          <a:p>
            <a:pPr marL="514350" indent="-514350">
              <a:buFont typeface="+mj-lt"/>
              <a:buAutoNum type="arabicPeriod"/>
            </a:pPr>
            <a:r>
              <a:rPr lang="en-US" altLang="zh-TW" sz="2800" dirty="0">
                <a:latin typeface="Arial Unicode MS" pitchFamily="34" charset="-120"/>
                <a:ea typeface="Arial Unicode MS" pitchFamily="34" charset="-120"/>
                <a:cs typeface="Arial Unicode MS" pitchFamily="34" charset="-120"/>
              </a:rPr>
              <a:t>Mindfulness</a:t>
            </a:r>
          </a:p>
          <a:p>
            <a:pPr marL="514350" indent="-514350">
              <a:buFont typeface="+mj-lt"/>
              <a:buAutoNum type="arabicPeriod"/>
            </a:pPr>
            <a:endParaRPr lang="en-US" altLang="zh-TW" sz="2800" dirty="0">
              <a:latin typeface="Arial Unicode MS" pitchFamily="34" charset="-120"/>
              <a:ea typeface="Arial Unicode MS" pitchFamily="34" charset="-120"/>
              <a:cs typeface="Arial Unicode MS" pitchFamily="34" charset="-120"/>
            </a:endParaRPr>
          </a:p>
          <a:p>
            <a:endParaRPr lang="en-US" altLang="zh-TW" sz="2400" dirty="0">
              <a:latin typeface="Arial Unicode MS" pitchFamily="34" charset="-120"/>
              <a:ea typeface="Arial Unicode MS" pitchFamily="34" charset="-120"/>
              <a:cs typeface="Arial Unicode MS" pitchFamily="34" charset="-120"/>
            </a:endParaRPr>
          </a:p>
          <a:p>
            <a:endParaRPr lang="zh-TW" altLang="en-US" sz="2400" dirty="0">
              <a:latin typeface="Arial Unicode MS" pitchFamily="34" charset="-120"/>
              <a:ea typeface="Arial Unicode MS" pitchFamily="34" charset="-120"/>
              <a:cs typeface="Arial Unicode MS" pitchFamily="34" charset="-120"/>
            </a:endParaRPr>
          </a:p>
        </p:txBody>
      </p:sp>
      <p:pic>
        <p:nvPicPr>
          <p:cNvPr id="5" name="Picture 2" descr="釋放疲憊的大腦，「正念呼吸法」不只減壓還能提升記憶力| 閱讀，對身體好！ | 健康遠見"/>
          <p:cNvPicPr>
            <a:picLocks noChangeAspect="1" noChangeArrowheads="1"/>
          </p:cNvPicPr>
          <p:nvPr/>
        </p:nvPicPr>
        <p:blipFill>
          <a:blip r:embed="rId2"/>
          <a:srcRect/>
          <a:stretch>
            <a:fillRect/>
          </a:stretch>
        </p:blipFill>
        <p:spPr bwMode="auto">
          <a:xfrm>
            <a:off x="3108960" y="4414688"/>
            <a:ext cx="2994941" cy="2029142"/>
          </a:xfrm>
          <a:prstGeom prst="rect">
            <a:avLst/>
          </a:prstGeom>
          <a:noFill/>
          <a:ln w="9525">
            <a:noFill/>
            <a:miter lim="800000"/>
            <a:headEnd/>
            <a:tailEnd/>
          </a:ln>
        </p:spPr>
      </p:pic>
      <p:pic>
        <p:nvPicPr>
          <p:cNvPr id="6" name="圖片 4" descr="20190614-66725-05.jpg"/>
          <p:cNvPicPr>
            <a:picLocks noChangeAspect="1"/>
          </p:cNvPicPr>
          <p:nvPr/>
        </p:nvPicPr>
        <p:blipFill>
          <a:blip r:embed="rId3"/>
          <a:srcRect/>
          <a:stretch>
            <a:fillRect/>
          </a:stretch>
        </p:blipFill>
        <p:spPr bwMode="auto">
          <a:xfrm>
            <a:off x="6282466" y="4485939"/>
            <a:ext cx="2604718" cy="1947134"/>
          </a:xfrm>
          <a:prstGeom prst="rect">
            <a:avLst/>
          </a:prstGeom>
          <a:noFill/>
          <a:ln w="9525">
            <a:noFill/>
            <a:miter lim="800000"/>
            <a:headEnd/>
            <a:tailEnd/>
          </a:ln>
        </p:spPr>
      </p:pic>
    </p:spTree>
    <p:extLst>
      <p:ext uri="{BB962C8B-B14F-4D97-AF65-F5344CB8AC3E}">
        <p14:creationId xmlns:p14="http://schemas.microsoft.com/office/powerpoint/2010/main" val="41049344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與壓力、健康、情緒調節</a:t>
            </a:r>
            <a:endParaRPr lang="zh-TW" altLang="en-US" dirty="0">
              <a:solidFill>
                <a:srgbClr val="FF0000"/>
              </a:solidFill>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772732" y="1484784"/>
            <a:ext cx="7914068" cy="4871566"/>
          </a:xfrm>
        </p:spPr>
        <p:txBody>
          <a:bodyPr>
            <a:normAutofit/>
          </a:bodyPr>
          <a:lstStyle/>
          <a:p>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振幅與壓力</a:t>
            </a:r>
            <a:endParaRPr lang="en-US" altLang="zh-TW" dirty="0">
              <a:latin typeface="Arial Unicode MS" pitchFamily="34" charset="-120"/>
              <a:ea typeface="Arial Unicode MS" pitchFamily="34" charset="-120"/>
              <a:cs typeface="Arial Unicode MS" pitchFamily="34" charset="-120"/>
            </a:endParaRPr>
          </a:p>
          <a:p>
            <a:pPr lvl="1"/>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和壓力程度與交感神經為主有高度相關。</a:t>
            </a:r>
            <a:endParaRPr lang="en-US" altLang="zh-TW" dirty="0">
              <a:latin typeface="Arial Unicode MS" pitchFamily="34" charset="-120"/>
              <a:ea typeface="Arial Unicode MS" pitchFamily="34" charset="-120"/>
              <a:cs typeface="Arial Unicode MS" pitchFamily="34" charset="-120"/>
            </a:endParaRPr>
          </a:p>
          <a:p>
            <a:pPr lvl="2"/>
            <a:r>
              <a:rPr lang="zh-TW" altLang="en-US" dirty="0">
                <a:latin typeface="Arial Unicode MS" pitchFamily="34" charset="-120"/>
                <a:ea typeface="Arial Unicode MS" pitchFamily="34" charset="-120"/>
                <a:cs typeface="Arial Unicode MS" pitchFamily="34" charset="-120"/>
              </a:rPr>
              <a:t>高壓時，越高的交感神經為主導，容易有</a:t>
            </a:r>
            <a:r>
              <a:rPr lang="zh-TW" altLang="en-US" i="1" u="sng" dirty="0">
                <a:latin typeface="Arial Unicode MS" pitchFamily="34" charset="-120"/>
                <a:ea typeface="Arial Unicode MS" pitchFamily="34" charset="-120"/>
                <a:cs typeface="Arial Unicode MS" pitchFamily="34" charset="-120"/>
                <a:sym typeface="Wingdings" pitchFamily="2" charset="2"/>
              </a:rPr>
              <a:t>不理想的呼吸方式（短淺、不規律、快速）</a:t>
            </a:r>
            <a:r>
              <a:rPr lang="en-US" altLang="zh-TW" dirty="0">
                <a:latin typeface="Arial Unicode MS" pitchFamily="34" charset="-120"/>
                <a:ea typeface="Arial Unicode MS" pitchFamily="34" charset="-120"/>
                <a:cs typeface="Arial Unicode MS" pitchFamily="34" charset="-120"/>
                <a:sym typeface="Wingdings" pitchFamily="2" charset="2"/>
              </a:rPr>
              <a:t>--&gt;HRV</a:t>
            </a:r>
            <a:r>
              <a:rPr lang="zh-TW" altLang="en-US" dirty="0">
                <a:latin typeface="Arial Unicode MS" pitchFamily="34" charset="-120"/>
                <a:ea typeface="Arial Unicode MS" pitchFamily="34" charset="-120"/>
                <a:cs typeface="Arial Unicode MS" pitchFamily="34" charset="-120"/>
                <a:sym typeface="Wingdings" pitchFamily="2" charset="2"/>
              </a:rPr>
              <a:t>的振幅越低</a:t>
            </a:r>
            <a:endParaRPr lang="en-US" altLang="zh-TW" dirty="0">
              <a:latin typeface="Arial Unicode MS" pitchFamily="34" charset="-120"/>
              <a:ea typeface="Arial Unicode MS" pitchFamily="34" charset="-120"/>
              <a:cs typeface="Arial Unicode MS" pitchFamily="34" charset="-120"/>
              <a:sym typeface="Wingdings" pitchFamily="2" charset="2"/>
            </a:endParaRPr>
          </a:p>
          <a:p>
            <a:pPr lvl="2"/>
            <a:endParaRPr lang="en-US" altLang="zh-TW" dirty="0">
              <a:latin typeface="Arial Unicode MS" pitchFamily="34" charset="-120"/>
              <a:ea typeface="Arial Unicode MS" pitchFamily="34" charset="-120"/>
              <a:cs typeface="Arial Unicode MS" pitchFamily="34" charset="-120"/>
              <a:sym typeface="Wingdings" pitchFamily="2" charset="2"/>
            </a:endParaRPr>
          </a:p>
          <a:p>
            <a:r>
              <a:rPr lang="zh-TW" altLang="en-US" dirty="0">
                <a:latin typeface="Arial Unicode MS" pitchFamily="34" charset="-120"/>
                <a:ea typeface="Arial Unicode MS" pitchFamily="34" charset="-120"/>
                <a:cs typeface="Arial Unicode MS" pitchFamily="34" charset="-120"/>
              </a:rPr>
              <a:t>一般成人呼吸約</a:t>
            </a:r>
            <a:r>
              <a:rPr lang="en-US" altLang="zh-TW" dirty="0">
                <a:latin typeface="Arial Unicode MS" pitchFamily="34" charset="-120"/>
                <a:ea typeface="Arial Unicode MS" pitchFamily="34" charset="-120"/>
                <a:cs typeface="Arial Unicode MS" pitchFamily="34" charset="-120"/>
              </a:rPr>
              <a:t>15</a:t>
            </a:r>
            <a:r>
              <a:rPr lang="zh-TW" altLang="en-US" dirty="0">
                <a:latin typeface="Arial Unicode MS" pitchFamily="34" charset="-120"/>
                <a:ea typeface="Arial Unicode MS" pitchFamily="34" charset="-120"/>
                <a:cs typeface="Arial Unicode MS" pitchFamily="34" charset="-120"/>
              </a:rPr>
              <a:t>次</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分。</a:t>
            </a:r>
            <a:endParaRPr lang="en-US" altLang="zh-TW" dirty="0">
              <a:latin typeface="Arial Unicode MS" pitchFamily="34" charset="-120"/>
              <a:ea typeface="Arial Unicode MS" pitchFamily="34" charset="-120"/>
              <a:cs typeface="Arial Unicode MS" pitchFamily="34" charset="-120"/>
            </a:endParaRPr>
          </a:p>
          <a:p>
            <a:pPr lvl="1"/>
            <a:r>
              <a:rPr lang="zh-TW" altLang="en-US" dirty="0">
                <a:latin typeface="Arial Unicode MS" pitchFamily="34" charset="-120"/>
                <a:ea typeface="Arial Unicode MS" pitchFamily="34" charset="-120"/>
                <a:cs typeface="Arial Unicode MS" pitchFamily="34" charset="-120"/>
              </a:rPr>
              <a:t>相對是</a:t>
            </a:r>
            <a:r>
              <a:rPr lang="en-US" altLang="zh-TW" dirty="0">
                <a:latin typeface="Arial Unicode MS" pitchFamily="34" charset="-120"/>
                <a:ea typeface="Arial Unicode MS" pitchFamily="34" charset="-120"/>
                <a:cs typeface="Arial Unicode MS" pitchFamily="34" charset="-120"/>
              </a:rPr>
              <a:t>”fight or flight”</a:t>
            </a:r>
            <a:r>
              <a:rPr lang="zh-TW" altLang="en-US" dirty="0">
                <a:latin typeface="Arial Unicode MS" pitchFamily="34" charset="-120"/>
                <a:ea typeface="Arial Unicode MS" pitchFamily="34" charset="-120"/>
                <a:cs typeface="Arial Unicode MS" pitchFamily="34" charset="-120"/>
              </a:rPr>
              <a:t>的反應。</a:t>
            </a:r>
            <a:endParaRPr lang="en-US" altLang="zh-TW" dirty="0">
              <a:latin typeface="Arial Unicode MS" pitchFamily="34" charset="-120"/>
              <a:ea typeface="Arial Unicode MS" pitchFamily="34" charset="-120"/>
              <a:cs typeface="Arial Unicode MS" pitchFamily="34" charset="-120"/>
            </a:endParaRPr>
          </a:p>
          <a:p>
            <a:pPr lvl="2"/>
            <a:r>
              <a:rPr lang="zh-TW" altLang="en-US" dirty="0">
                <a:latin typeface="Arial Unicode MS" pitchFamily="34" charset="-120"/>
                <a:ea typeface="Arial Unicode MS" pitchFamily="34" charset="-120"/>
                <a:cs typeface="Arial Unicode MS" pitchFamily="34" charset="-120"/>
              </a:rPr>
              <a:t>提高肌肉緊張度、提高心跳率</a:t>
            </a:r>
            <a:r>
              <a:rPr lang="en-US" altLang="zh-TW" dirty="0">
                <a:latin typeface="Arial Unicode MS" pitchFamily="34" charset="-120"/>
                <a:ea typeface="Arial Unicode MS" pitchFamily="34" charset="-120"/>
                <a:cs typeface="Arial Unicode MS" pitchFamily="34" charset="-120"/>
              </a:rPr>
              <a:t>….</a:t>
            </a:r>
          </a:p>
          <a:p>
            <a:pPr lvl="1"/>
            <a:r>
              <a:rPr lang="zh-TW" altLang="en-US" dirty="0">
                <a:latin typeface="Arial Unicode MS" pitchFamily="34" charset="-120"/>
                <a:ea typeface="Arial Unicode MS" pitchFamily="34" charset="-120"/>
                <a:cs typeface="Arial Unicode MS" pitchFamily="34" charset="-120"/>
              </a:rPr>
              <a:t>慢性交感神經主導的情況</a:t>
            </a:r>
            <a:endParaRPr lang="en-US" altLang="zh-TW" dirty="0">
              <a:latin typeface="Arial Unicode MS" pitchFamily="34" charset="-120"/>
              <a:ea typeface="Arial Unicode MS" pitchFamily="34" charset="-120"/>
              <a:cs typeface="Arial Unicode MS" pitchFamily="34" charset="-120"/>
            </a:endParaRPr>
          </a:p>
          <a:p>
            <a:pPr lvl="1"/>
            <a:endParaRPr lang="en-US" altLang="zh-TW" dirty="0">
              <a:latin typeface="Arial Unicode MS" pitchFamily="34" charset="-120"/>
              <a:ea typeface="Arial Unicode MS" pitchFamily="34" charset="-120"/>
              <a:cs typeface="Arial Unicode MS" pitchFamily="34" charset="-120"/>
              <a:sym typeface="Wingdings" pitchFamily="2" charset="2"/>
            </a:endParaRPr>
          </a:p>
          <a:p>
            <a:endParaRPr lang="en-US" altLang="zh-TW" dirty="0">
              <a:latin typeface="Arial Unicode MS" pitchFamily="34" charset="-120"/>
              <a:ea typeface="Arial Unicode MS" pitchFamily="34" charset="-120"/>
              <a:cs typeface="Arial Unicode MS" pitchFamily="34" charset="-120"/>
              <a:sym typeface="Wingdings" pitchFamily="2" charset="2"/>
            </a:endParaRPr>
          </a:p>
          <a:p>
            <a:endParaRPr lang="en-US" altLang="zh-TW" dirty="0">
              <a:latin typeface="Arial Unicode MS" pitchFamily="34" charset="-120"/>
              <a:ea typeface="Arial Unicode MS" pitchFamily="34" charset="-120"/>
              <a:cs typeface="Arial Unicode MS" pitchFamily="34" charset="-120"/>
              <a:sym typeface="Wingdings" pitchFamily="2" charset="2"/>
            </a:endParaRPr>
          </a:p>
          <a:p>
            <a:endParaRPr lang="zh-TW" altLang="en-US" dirty="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33</a:t>
            </a:fld>
            <a:endParaRPr lang="zh-TW" altLang="en-US"/>
          </a:p>
        </p:txBody>
      </p:sp>
    </p:spTree>
    <p:extLst>
      <p:ext uri="{BB962C8B-B14F-4D97-AF65-F5344CB8AC3E}">
        <p14:creationId xmlns:p14="http://schemas.microsoft.com/office/powerpoint/2010/main" val="6863276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與壓力、健康、情緒調節</a:t>
            </a:r>
          </a:p>
        </p:txBody>
      </p:sp>
      <p:sp>
        <p:nvSpPr>
          <p:cNvPr id="3" name="內容版面配置區 2"/>
          <p:cNvSpPr>
            <a:spLocks noGrp="1"/>
          </p:cNvSpPr>
          <p:nvPr>
            <p:ph idx="1"/>
          </p:nvPr>
        </p:nvSpPr>
        <p:spPr>
          <a:xfrm>
            <a:off x="1028700" y="1524000"/>
            <a:ext cx="7404100" cy="3987800"/>
          </a:xfrm>
        </p:spPr>
        <p:txBody>
          <a:bodyPr>
            <a:normAutofit/>
          </a:bodyPr>
          <a:lstStyle/>
          <a:p>
            <a:r>
              <a:rPr lang="zh-TW" altLang="en-US" dirty="0">
                <a:latin typeface="Arial Unicode MS" pitchFamily="34" charset="-120"/>
                <a:ea typeface="Arial Unicode MS" pitchFamily="34" charset="-120"/>
                <a:cs typeface="Arial Unicode MS" pitchFamily="34" charset="-120"/>
                <a:sym typeface="Wingdings" pitchFamily="2" charset="2"/>
              </a:rPr>
              <a:t>緩慢呼吸</a:t>
            </a:r>
            <a:r>
              <a:rPr lang="en-US" altLang="zh-TW" dirty="0">
                <a:latin typeface="Arial Unicode MS" pitchFamily="34" charset="-120"/>
                <a:ea typeface="Arial Unicode MS" pitchFamily="34" charset="-120"/>
                <a:cs typeface="Arial Unicode MS" pitchFamily="34" charset="-120"/>
                <a:sym typeface="Wingdings" pitchFamily="2" charset="2"/>
              </a:rPr>
              <a:t>(4.5-7</a:t>
            </a:r>
            <a:r>
              <a:rPr lang="zh-TW" altLang="en-US" dirty="0">
                <a:latin typeface="Arial Unicode MS" pitchFamily="34" charset="-120"/>
                <a:ea typeface="Arial Unicode MS" pitchFamily="34" charset="-120"/>
                <a:cs typeface="Arial Unicode MS" pitchFamily="34" charset="-120"/>
                <a:sym typeface="Wingdings" pitchFamily="2" charset="2"/>
              </a:rPr>
              <a:t>下</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sym typeface="Wingdings" pitchFamily="2" charset="2"/>
              </a:rPr>
              <a:t>分</a:t>
            </a:r>
            <a:r>
              <a:rPr lang="en-US" altLang="zh-TW" dirty="0">
                <a:latin typeface="Arial Unicode MS" pitchFamily="34" charset="-120"/>
                <a:ea typeface="Arial Unicode MS" pitchFamily="34" charset="-120"/>
                <a:cs typeface="Arial Unicode MS" pitchFamily="34" charset="-120"/>
                <a:sym typeface="Wingdings" pitchFamily="2" charset="2"/>
              </a:rPr>
              <a:t>)</a:t>
            </a:r>
            <a:r>
              <a:rPr lang="zh-TW" altLang="en-US" dirty="0">
                <a:latin typeface="Arial Unicode MS" pitchFamily="34" charset="-120"/>
                <a:ea typeface="Arial Unicode MS" pitchFamily="34" charset="-120"/>
                <a:cs typeface="Arial Unicode MS" pitchFamily="34" charset="-120"/>
                <a:sym typeface="Wingdings" pitchFamily="2" charset="2"/>
              </a:rPr>
              <a:t>提高</a:t>
            </a:r>
            <a:r>
              <a:rPr lang="en-US" altLang="zh-TW" dirty="0">
                <a:latin typeface="Arial Unicode MS" pitchFamily="34" charset="-120"/>
                <a:ea typeface="Arial Unicode MS" pitchFamily="34" charset="-120"/>
                <a:cs typeface="Arial Unicode MS" pitchFamily="34" charset="-120"/>
                <a:sym typeface="Wingdings" pitchFamily="2" charset="2"/>
              </a:rPr>
              <a:t>HRV</a:t>
            </a:r>
          </a:p>
          <a:p>
            <a:pPr lvl="1"/>
            <a:r>
              <a:rPr lang="zh-TW" altLang="en-US" dirty="0">
                <a:latin typeface="Arial Unicode MS" pitchFamily="34" charset="-120"/>
                <a:ea typeface="Arial Unicode MS" pitchFamily="34" charset="-120"/>
                <a:cs typeface="Arial Unicode MS" pitchFamily="34" charset="-120"/>
                <a:sym typeface="Wingdings" pitchFamily="2" charset="2"/>
              </a:rPr>
              <a:t>增進氣體交換效率、自主神經平衡</a:t>
            </a:r>
            <a:endParaRPr lang="en-US" altLang="zh-TW" dirty="0">
              <a:latin typeface="Arial Unicode MS" pitchFamily="34" charset="-120"/>
              <a:ea typeface="Arial Unicode MS" pitchFamily="34" charset="-120"/>
              <a:cs typeface="Arial Unicode MS" pitchFamily="34" charset="-120"/>
              <a:sym typeface="Wingdings" pitchFamily="2" charset="2"/>
            </a:endParaRPr>
          </a:p>
          <a:p>
            <a:pPr lvl="1"/>
            <a:r>
              <a:rPr lang="zh-TW" altLang="en-US" dirty="0">
                <a:latin typeface="Arial Unicode MS" pitchFamily="34" charset="-120"/>
                <a:ea typeface="Arial Unicode MS" pitchFamily="34" charset="-120"/>
                <a:cs typeface="Arial Unicode MS" pitchFamily="34" charset="-120"/>
                <a:sym typeface="Wingdings" pitchFamily="2" charset="2"/>
              </a:rPr>
              <a:t>長期練習可以協助增進感壓反射的活性，幫助它，即使在未回饋下可以自動調節。</a:t>
            </a:r>
            <a:endParaRPr lang="en-US" altLang="zh-TW" dirty="0">
              <a:latin typeface="Arial Unicode MS" pitchFamily="34" charset="-120"/>
              <a:ea typeface="Arial Unicode MS" pitchFamily="34" charset="-120"/>
              <a:cs typeface="Arial Unicode MS" pitchFamily="34" charset="-120"/>
              <a:sym typeface="Wingdings" pitchFamily="2" charset="2"/>
            </a:endParaRPr>
          </a:p>
          <a:p>
            <a:pPr lvl="2"/>
            <a:r>
              <a:rPr lang="zh-TW" altLang="en-US" dirty="0">
                <a:latin typeface="Arial Unicode MS" pitchFamily="34" charset="-120"/>
                <a:ea typeface="Arial Unicode MS" pitchFamily="34" charset="-120"/>
                <a:cs typeface="Arial Unicode MS" pitchFamily="34" charset="-120"/>
                <a:sym typeface="Wingdings" pitchFamily="2" charset="2"/>
              </a:rPr>
              <a:t>每天兩次，持續三個月，可以</a:t>
            </a:r>
            <a:r>
              <a:rPr lang="zh-TW" altLang="en-US" dirty="0">
                <a:solidFill>
                  <a:srgbClr val="FF0000"/>
                </a:solidFill>
                <a:latin typeface="Arial Unicode MS" pitchFamily="34" charset="-120"/>
                <a:ea typeface="Arial Unicode MS" pitchFamily="34" charset="-120"/>
                <a:cs typeface="Arial Unicode MS" pitchFamily="34" charset="-120"/>
                <a:sym typeface="Wingdings" pitchFamily="2" charset="2"/>
              </a:rPr>
              <a:t>增加休息時的</a:t>
            </a:r>
            <a:r>
              <a:rPr lang="en-US" altLang="zh-TW" dirty="0" err="1">
                <a:solidFill>
                  <a:srgbClr val="FF0000"/>
                </a:solidFill>
                <a:latin typeface="Arial Unicode MS" pitchFamily="34" charset="-120"/>
                <a:ea typeface="Arial Unicode MS" pitchFamily="34" charset="-120"/>
                <a:cs typeface="Arial Unicode MS" pitchFamily="34" charset="-120"/>
                <a:sym typeface="Wingdings" pitchFamily="2" charset="2"/>
              </a:rPr>
              <a:t>baroreflex</a:t>
            </a:r>
            <a:r>
              <a:rPr lang="en-US" altLang="zh-TW" dirty="0">
                <a:solidFill>
                  <a:srgbClr val="FF0000"/>
                </a:solidFill>
                <a:latin typeface="Arial Unicode MS" pitchFamily="34" charset="-120"/>
                <a:ea typeface="Arial Unicode MS" pitchFamily="34" charset="-120"/>
                <a:cs typeface="Arial Unicode MS" pitchFamily="34" charset="-120"/>
                <a:sym typeface="Wingdings" pitchFamily="2" charset="2"/>
              </a:rPr>
              <a:t> gain</a:t>
            </a:r>
            <a:r>
              <a:rPr lang="en-US" altLang="zh-TW" dirty="0">
                <a:latin typeface="Arial Unicode MS" pitchFamily="34" charset="-120"/>
                <a:ea typeface="Arial Unicode MS" pitchFamily="34" charset="-120"/>
                <a:cs typeface="Arial Unicode MS" pitchFamily="34" charset="-120"/>
                <a:sym typeface="Wingdings" pitchFamily="2" charset="2"/>
              </a:rPr>
              <a:t>(Lehrer et al., 2003)</a:t>
            </a:r>
            <a:r>
              <a:rPr lang="zh-TW" altLang="en-US" dirty="0">
                <a:latin typeface="Arial Unicode MS" pitchFamily="34" charset="-120"/>
                <a:ea typeface="Arial Unicode MS" pitchFamily="34" charset="-120"/>
                <a:cs typeface="Arial Unicode MS" pitchFamily="34" charset="-120"/>
                <a:sym typeface="Wingdings" pitchFamily="2" charset="2"/>
              </a:rPr>
              <a:t>，具有神經可塑性</a:t>
            </a:r>
            <a:r>
              <a:rPr lang="en-US" altLang="zh-TW" dirty="0">
                <a:latin typeface="Arial Unicode MS" pitchFamily="34" charset="-120"/>
                <a:ea typeface="Arial Unicode MS" pitchFamily="34" charset="-120"/>
                <a:cs typeface="Arial Unicode MS" pitchFamily="34" charset="-120"/>
                <a:sym typeface="Wingdings" pitchFamily="2" charset="2"/>
              </a:rPr>
              <a:t>(Nolan et al., 2010)</a:t>
            </a:r>
            <a:endParaRPr lang="zh-TW" altLang="en-US" dirty="0">
              <a:latin typeface="Arial Unicode MS" pitchFamily="34" charset="-120"/>
              <a:ea typeface="Arial Unicode MS" pitchFamily="34" charset="-120"/>
              <a:cs typeface="Arial Unicode MS" pitchFamily="34" charset="-120"/>
            </a:endParaRPr>
          </a:p>
          <a:p>
            <a:pPr lvl="2"/>
            <a:endParaRPr lang="en-US" altLang="zh-TW" dirty="0">
              <a:latin typeface="Arial Unicode MS" pitchFamily="34" charset="-120"/>
              <a:ea typeface="Arial Unicode MS" pitchFamily="34" charset="-120"/>
              <a:cs typeface="Arial Unicode MS" pitchFamily="34" charset="-120"/>
              <a:sym typeface="Wingdings" pitchFamily="2" charset="2"/>
            </a:endParaRPr>
          </a:p>
          <a:p>
            <a:endParaRPr lang="zh-TW" altLang="en-US" dirty="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34</a:t>
            </a:fld>
            <a:endParaRPr lang="zh-TW"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 t="10494" r="45000" b="65185"/>
          <a:stretch/>
        </p:blipFill>
        <p:spPr bwMode="auto">
          <a:xfrm>
            <a:off x="562708" y="4648199"/>
            <a:ext cx="8581292"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2805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Arial Unicode MS" pitchFamily="34" charset="-120"/>
                <a:ea typeface="Arial Unicode MS" pitchFamily="34" charset="-120"/>
                <a:cs typeface="Arial Unicode MS" pitchFamily="34" charset="-120"/>
              </a:rPr>
              <a:t>HRV</a:t>
            </a:r>
            <a:r>
              <a:rPr lang="zh-TW" altLang="en-US" dirty="0">
                <a:latin typeface="Arial Unicode MS" pitchFamily="34" charset="-120"/>
                <a:ea typeface="Arial Unicode MS" pitchFamily="34" charset="-120"/>
                <a:cs typeface="Arial Unicode MS" pitchFamily="34" charset="-120"/>
              </a:rPr>
              <a:t> 與臨床疾患 </a:t>
            </a:r>
          </a:p>
        </p:txBody>
      </p:sp>
      <p:sp>
        <p:nvSpPr>
          <p:cNvPr id="3" name="內容版面配置區 2"/>
          <p:cNvSpPr>
            <a:spLocks noGrp="1"/>
          </p:cNvSpPr>
          <p:nvPr>
            <p:ph idx="1"/>
          </p:nvPr>
        </p:nvSpPr>
        <p:spPr/>
        <p:txBody>
          <a:bodyPr>
            <a:normAutofit/>
          </a:bodyPr>
          <a:lstStyle/>
          <a:p>
            <a:r>
              <a:rPr lang="zh-TW" altLang="zh-TW" b="1" dirty="0">
                <a:latin typeface="Arial Unicode MS" pitchFamily="34" charset="-120"/>
                <a:ea typeface="Arial Unicode MS" pitchFamily="34" charset="-120"/>
                <a:cs typeface="Arial Unicode MS" pitchFamily="34" charset="-120"/>
              </a:rPr>
              <a:t>低心跳變異率</a:t>
            </a:r>
            <a:endParaRPr lang="en-US" altLang="zh-TW" b="1" dirty="0">
              <a:latin typeface="Arial Unicode MS" pitchFamily="34" charset="-120"/>
              <a:ea typeface="Arial Unicode MS" pitchFamily="34" charset="-120"/>
              <a:cs typeface="Arial Unicode MS" pitchFamily="34" charset="-120"/>
            </a:endParaRPr>
          </a:p>
          <a:p>
            <a:pPr lvl="1"/>
            <a:r>
              <a:rPr lang="zh-TW" altLang="zh-TW" dirty="0">
                <a:latin typeface="Arial Unicode MS" pitchFamily="34" charset="-120"/>
                <a:ea typeface="Arial Unicode MS" pitchFamily="34" charset="-120"/>
                <a:cs typeface="Arial Unicode MS" pitchFamily="34" charset="-120"/>
              </a:rPr>
              <a:t>罹患</a:t>
            </a:r>
            <a:r>
              <a:rPr lang="zh-TW" altLang="zh-TW" b="1" dirty="0">
                <a:latin typeface="Arial Unicode MS" pitchFamily="34" charset="-120"/>
                <a:ea typeface="Arial Unicode MS" pitchFamily="34" charset="-120"/>
                <a:cs typeface="Arial Unicode MS" pitchFamily="34" charset="-120"/>
              </a:rPr>
              <a:t>心肌梗塞的死亡率</a:t>
            </a:r>
            <a:r>
              <a:rPr lang="en-US" altLang="zh-TW" sz="1600" dirty="0">
                <a:latin typeface="Arial Unicode MS" pitchFamily="34" charset="-120"/>
                <a:ea typeface="Arial Unicode MS" pitchFamily="34" charset="-120"/>
                <a:cs typeface="Arial Unicode MS" pitchFamily="34" charset="-120"/>
              </a:rPr>
              <a:t>(</a:t>
            </a:r>
            <a:r>
              <a:rPr lang="en-US" altLang="zh-TW" sz="1600" dirty="0">
                <a:latin typeface="Arial Unicode MS" pitchFamily="34" charset="-120"/>
                <a:ea typeface="Arial Unicode MS" pitchFamily="34" charset="-120"/>
                <a:cs typeface="Arial Unicode MS" pitchFamily="34" charset="-120"/>
                <a:hlinkClick r:id="" action="ppaction://hlinkfile" tooltip="La Rovere, 1998 #1"/>
              </a:rPr>
              <a:t>La </a:t>
            </a:r>
            <a:r>
              <a:rPr lang="en-US" altLang="zh-TW" sz="1600" dirty="0" err="1">
                <a:latin typeface="Arial Unicode MS" pitchFamily="34" charset="-120"/>
                <a:ea typeface="Arial Unicode MS" pitchFamily="34" charset="-120"/>
                <a:cs typeface="Arial Unicode MS" pitchFamily="34" charset="-120"/>
                <a:hlinkClick r:id="" action="ppaction://hlinkfile" tooltip="La Rovere, 1998 #1"/>
              </a:rPr>
              <a:t>Rovere</a:t>
            </a:r>
            <a:r>
              <a:rPr lang="en-US" altLang="zh-TW" sz="1600" dirty="0">
                <a:latin typeface="Arial Unicode MS" pitchFamily="34" charset="-120"/>
                <a:ea typeface="Arial Unicode MS" pitchFamily="34" charset="-120"/>
                <a:cs typeface="Arial Unicode MS" pitchFamily="34" charset="-120"/>
                <a:hlinkClick r:id="" action="ppaction://hlinkfile" tooltip="La Rovere, 1998 #1"/>
              </a:rPr>
              <a:t> et al., 1998</a:t>
            </a:r>
            <a:r>
              <a:rPr lang="en-US" altLang="zh-TW" sz="1600" dirty="0">
                <a:latin typeface="Arial Unicode MS" pitchFamily="34" charset="-120"/>
                <a:ea typeface="Arial Unicode MS" pitchFamily="34" charset="-120"/>
                <a:cs typeface="Arial Unicode MS" pitchFamily="34" charset="-120"/>
              </a:rPr>
              <a:t>)</a:t>
            </a:r>
            <a:r>
              <a:rPr lang="zh-TW" altLang="zh-TW" dirty="0">
                <a:latin typeface="Arial Unicode MS" pitchFamily="34" charset="-120"/>
                <a:ea typeface="Arial Unicode MS" pitchFamily="34" charset="-120"/>
                <a:cs typeface="Arial Unicode MS" pitchFamily="34" charset="-120"/>
              </a:rPr>
              <a:t>、</a:t>
            </a:r>
            <a:r>
              <a:rPr lang="zh-TW" altLang="zh-TW" b="1" dirty="0">
                <a:latin typeface="Arial Unicode MS" pitchFamily="34" charset="-120"/>
                <a:ea typeface="Arial Unicode MS" pitchFamily="34" charset="-120"/>
                <a:cs typeface="Arial Unicode MS" pitchFamily="34" charset="-120"/>
              </a:rPr>
              <a:t>高血壓</a:t>
            </a:r>
            <a:r>
              <a:rPr lang="en-US" altLang="zh-TW" sz="1600" dirty="0">
                <a:latin typeface="Arial Unicode MS" pitchFamily="34" charset="-120"/>
                <a:ea typeface="Arial Unicode MS" pitchFamily="34" charset="-120"/>
                <a:cs typeface="Arial Unicode MS" pitchFamily="34" charset="-120"/>
              </a:rPr>
              <a:t>(</a:t>
            </a:r>
            <a:r>
              <a:rPr lang="en-US" altLang="zh-TW" sz="1600" dirty="0">
                <a:latin typeface="Arial Unicode MS" pitchFamily="34" charset="-120"/>
                <a:ea typeface="Arial Unicode MS" pitchFamily="34" charset="-120"/>
                <a:cs typeface="Arial Unicode MS" pitchFamily="34" charset="-120"/>
                <a:hlinkClick r:id="" action="ppaction://hlinkfile" tooltip="Schroeder, 2003 #2"/>
              </a:rPr>
              <a:t>Schroeder et al., 2003</a:t>
            </a:r>
            <a:r>
              <a:rPr lang="en-US" altLang="zh-TW" sz="1600" dirty="0">
                <a:latin typeface="Arial Unicode MS" pitchFamily="34" charset="-120"/>
                <a:ea typeface="Arial Unicode MS" pitchFamily="34" charset="-120"/>
                <a:cs typeface="Arial Unicode MS" pitchFamily="34" charset="-120"/>
              </a:rPr>
              <a:t>) </a:t>
            </a:r>
            <a:r>
              <a:rPr lang="zh-TW" altLang="zh-TW" dirty="0">
                <a:latin typeface="Arial Unicode MS" pitchFamily="34" charset="-120"/>
                <a:ea typeface="Arial Unicode MS" pitchFamily="34" charset="-120"/>
                <a:cs typeface="Arial Unicode MS" pitchFamily="34" charset="-120"/>
              </a:rPr>
              <a:t>有關；</a:t>
            </a:r>
            <a:endParaRPr lang="en-US" altLang="zh-TW" dirty="0">
              <a:latin typeface="Arial Unicode MS" pitchFamily="34" charset="-120"/>
              <a:ea typeface="Arial Unicode MS" pitchFamily="34" charset="-120"/>
              <a:cs typeface="Arial Unicode MS" pitchFamily="34" charset="-120"/>
            </a:endParaRPr>
          </a:p>
          <a:p>
            <a:pPr lvl="1"/>
            <a:r>
              <a:rPr lang="zh-TW" altLang="zh-TW" b="1" dirty="0">
                <a:latin typeface="Arial Unicode MS" pitchFamily="34" charset="-120"/>
                <a:ea typeface="Arial Unicode MS" pitchFamily="34" charset="-120"/>
                <a:cs typeface="Arial Unicode MS" pitchFamily="34" charset="-120"/>
              </a:rPr>
              <a:t>焦慮症</a:t>
            </a:r>
            <a:r>
              <a:rPr lang="en-US" altLang="zh-TW" sz="1800" dirty="0">
                <a:latin typeface="Arial Unicode MS" pitchFamily="34" charset="-120"/>
                <a:ea typeface="Arial Unicode MS" pitchFamily="34" charset="-120"/>
                <a:cs typeface="Arial Unicode MS" pitchFamily="34" charset="-120"/>
              </a:rPr>
              <a:t>(</a:t>
            </a:r>
            <a:r>
              <a:rPr lang="en-US" altLang="zh-TW" sz="1800" dirty="0">
                <a:latin typeface="Arial Unicode MS" pitchFamily="34" charset="-120"/>
                <a:ea typeface="Arial Unicode MS" pitchFamily="34" charset="-120"/>
                <a:cs typeface="Arial Unicode MS" pitchFamily="34" charset="-120"/>
                <a:hlinkClick r:id="" action="ppaction://hlinkfile" tooltip="Friedman, 2007 #3"/>
              </a:rPr>
              <a:t>Friedman, 2007</a:t>
            </a:r>
            <a:r>
              <a:rPr lang="en-US" altLang="zh-TW" sz="1800" dirty="0">
                <a:latin typeface="Arial Unicode MS" pitchFamily="34" charset="-120"/>
                <a:ea typeface="Arial Unicode MS" pitchFamily="34" charset="-120"/>
                <a:cs typeface="Arial Unicode MS" pitchFamily="34" charset="-120"/>
              </a:rPr>
              <a:t>; </a:t>
            </a:r>
            <a:r>
              <a:rPr lang="en-US" altLang="zh-TW" sz="1800" dirty="0">
                <a:latin typeface="Arial Unicode MS" pitchFamily="34" charset="-120"/>
                <a:ea typeface="Arial Unicode MS" pitchFamily="34" charset="-120"/>
                <a:cs typeface="Arial Unicode MS" pitchFamily="34" charset="-120"/>
                <a:hlinkClick r:id="" action="ppaction://hlinkfile" tooltip="Licht, 2009 #4"/>
              </a:rPr>
              <a:t>Licht, De </a:t>
            </a:r>
            <a:r>
              <a:rPr lang="en-US" altLang="zh-TW" sz="1800" dirty="0" err="1">
                <a:latin typeface="Arial Unicode MS" pitchFamily="34" charset="-120"/>
                <a:ea typeface="Arial Unicode MS" pitchFamily="34" charset="-120"/>
                <a:cs typeface="Arial Unicode MS" pitchFamily="34" charset="-120"/>
                <a:hlinkClick r:id="" action="ppaction://hlinkfile" tooltip="Licht, 2009 #4"/>
              </a:rPr>
              <a:t>Geus</a:t>
            </a:r>
            <a:r>
              <a:rPr lang="en-US" altLang="zh-TW" sz="1800" dirty="0">
                <a:latin typeface="Arial Unicode MS" pitchFamily="34" charset="-120"/>
                <a:ea typeface="Arial Unicode MS" pitchFamily="34" charset="-120"/>
                <a:cs typeface="Arial Unicode MS" pitchFamily="34" charset="-120"/>
                <a:hlinkClick r:id="" action="ppaction://hlinkfile" tooltip="Licht, 2009 #4"/>
              </a:rPr>
              <a:t>, Van </a:t>
            </a:r>
            <a:r>
              <a:rPr lang="en-US" altLang="zh-TW" sz="1800" dirty="0" err="1">
                <a:latin typeface="Arial Unicode MS" pitchFamily="34" charset="-120"/>
                <a:ea typeface="Arial Unicode MS" pitchFamily="34" charset="-120"/>
                <a:cs typeface="Arial Unicode MS" pitchFamily="34" charset="-120"/>
                <a:hlinkClick r:id="" action="ppaction://hlinkfile" tooltip="Licht, 2009 #4"/>
              </a:rPr>
              <a:t>Dyck</a:t>
            </a:r>
            <a:r>
              <a:rPr lang="en-US" altLang="zh-TW" sz="1800" dirty="0">
                <a:latin typeface="Arial Unicode MS" pitchFamily="34" charset="-120"/>
                <a:ea typeface="Arial Unicode MS" pitchFamily="34" charset="-120"/>
                <a:cs typeface="Arial Unicode MS" pitchFamily="34" charset="-120"/>
                <a:hlinkClick r:id="" action="ppaction://hlinkfile" tooltip="Licht, 2009 #4"/>
              </a:rPr>
              <a:t>, &amp; </a:t>
            </a:r>
            <a:r>
              <a:rPr lang="en-US" altLang="zh-TW" sz="1800" dirty="0" err="1">
                <a:latin typeface="Arial Unicode MS" pitchFamily="34" charset="-120"/>
                <a:ea typeface="Arial Unicode MS" pitchFamily="34" charset="-120"/>
                <a:cs typeface="Arial Unicode MS" pitchFamily="34" charset="-120"/>
                <a:hlinkClick r:id="" action="ppaction://hlinkfile" tooltip="Licht, 2009 #4"/>
              </a:rPr>
              <a:t>Penninx</a:t>
            </a:r>
            <a:r>
              <a:rPr lang="en-US" altLang="zh-TW" sz="1800" dirty="0">
                <a:latin typeface="Arial Unicode MS" pitchFamily="34" charset="-120"/>
                <a:ea typeface="Arial Unicode MS" pitchFamily="34" charset="-120"/>
                <a:cs typeface="Arial Unicode MS" pitchFamily="34" charset="-120"/>
                <a:hlinkClick r:id="" action="ppaction://hlinkfile" tooltip="Licht, 2009 #4"/>
              </a:rPr>
              <a:t>, 2009</a:t>
            </a:r>
            <a:r>
              <a:rPr lang="en-US" altLang="zh-TW" sz="1800" dirty="0">
                <a:latin typeface="Arial Unicode MS" pitchFamily="34" charset="-120"/>
                <a:ea typeface="Arial Unicode MS" pitchFamily="34" charset="-120"/>
                <a:cs typeface="Arial Unicode MS" pitchFamily="34" charset="-120"/>
              </a:rPr>
              <a:t>)</a:t>
            </a:r>
            <a:r>
              <a:rPr lang="zh-TW" altLang="zh-TW" dirty="0">
                <a:latin typeface="Arial Unicode MS" pitchFamily="34" charset="-120"/>
                <a:ea typeface="Arial Unicode MS" pitchFamily="34" charset="-120"/>
                <a:cs typeface="Arial Unicode MS" pitchFamily="34" charset="-120"/>
              </a:rPr>
              <a:t>、</a:t>
            </a:r>
            <a:r>
              <a:rPr lang="zh-TW" altLang="zh-TW" b="1" dirty="0">
                <a:latin typeface="Arial Unicode MS" pitchFamily="34" charset="-120"/>
                <a:ea typeface="Arial Unicode MS" pitchFamily="34" charset="-120"/>
                <a:cs typeface="Arial Unicode MS" pitchFamily="34" charset="-120"/>
              </a:rPr>
              <a:t>恐慌症</a:t>
            </a:r>
            <a:r>
              <a:rPr lang="en-US" altLang="zh-TW" sz="1400" dirty="0">
                <a:latin typeface="Arial Unicode MS" pitchFamily="34" charset="-120"/>
                <a:ea typeface="Arial Unicode MS" pitchFamily="34" charset="-120"/>
                <a:cs typeface="Arial Unicode MS" pitchFamily="34" charset="-120"/>
              </a:rPr>
              <a:t>(</a:t>
            </a:r>
            <a:r>
              <a:rPr lang="en-US" altLang="zh-TW" sz="1400" dirty="0" err="1">
                <a:latin typeface="Arial Unicode MS" pitchFamily="34" charset="-120"/>
                <a:ea typeface="Arial Unicode MS" pitchFamily="34" charset="-120"/>
                <a:cs typeface="Arial Unicode MS" pitchFamily="34" charset="-120"/>
                <a:hlinkClick r:id="" action="ppaction://hlinkfile" tooltip="McCraty, 2001 #5"/>
              </a:rPr>
              <a:t>McCraty</a:t>
            </a:r>
            <a:r>
              <a:rPr lang="en-US" altLang="zh-TW" sz="1400" dirty="0">
                <a:latin typeface="Arial Unicode MS" pitchFamily="34" charset="-120"/>
                <a:ea typeface="Arial Unicode MS" pitchFamily="34" charset="-120"/>
                <a:cs typeface="Arial Unicode MS" pitchFamily="34" charset="-120"/>
                <a:hlinkClick r:id="" action="ppaction://hlinkfile" tooltip="McCraty, 2001 #5"/>
              </a:rPr>
              <a:t>, Atkinson, </a:t>
            </a:r>
            <a:r>
              <a:rPr lang="en-US" altLang="zh-TW" sz="1400" dirty="0" err="1">
                <a:latin typeface="Arial Unicode MS" pitchFamily="34" charset="-120"/>
                <a:ea typeface="Arial Unicode MS" pitchFamily="34" charset="-120"/>
                <a:cs typeface="Arial Unicode MS" pitchFamily="34" charset="-120"/>
                <a:hlinkClick r:id="" action="ppaction://hlinkfile" tooltip="McCraty, 2001 #5"/>
              </a:rPr>
              <a:t>Tomasino</a:t>
            </a:r>
            <a:r>
              <a:rPr lang="en-US" altLang="zh-TW" sz="1400" dirty="0">
                <a:latin typeface="Arial Unicode MS" pitchFamily="34" charset="-120"/>
                <a:ea typeface="Arial Unicode MS" pitchFamily="34" charset="-120"/>
                <a:cs typeface="Arial Unicode MS" pitchFamily="34" charset="-120"/>
                <a:hlinkClick r:id="" action="ppaction://hlinkfile" tooltip="McCraty, 2001 #5"/>
              </a:rPr>
              <a:t>, &amp; </a:t>
            </a:r>
            <a:r>
              <a:rPr lang="en-US" altLang="zh-TW" sz="1400" dirty="0" err="1">
                <a:latin typeface="Arial Unicode MS" pitchFamily="34" charset="-120"/>
                <a:ea typeface="Arial Unicode MS" pitchFamily="34" charset="-120"/>
                <a:cs typeface="Arial Unicode MS" pitchFamily="34" charset="-120"/>
                <a:hlinkClick r:id="" action="ppaction://hlinkfile" tooltip="McCraty, 2001 #5"/>
              </a:rPr>
              <a:t>Stuppy</a:t>
            </a:r>
            <a:r>
              <a:rPr lang="en-US" altLang="zh-TW" sz="1400" dirty="0">
                <a:latin typeface="Arial Unicode MS" pitchFamily="34" charset="-120"/>
                <a:ea typeface="Arial Unicode MS" pitchFamily="34" charset="-120"/>
                <a:cs typeface="Arial Unicode MS" pitchFamily="34" charset="-120"/>
                <a:hlinkClick r:id="" action="ppaction://hlinkfile" tooltip="McCraty, 2001 #5"/>
              </a:rPr>
              <a:t>, 2001</a:t>
            </a:r>
            <a:r>
              <a:rPr lang="en-US" altLang="zh-TW" sz="1400" dirty="0">
                <a:latin typeface="Arial Unicode MS" pitchFamily="34" charset="-120"/>
                <a:ea typeface="Arial Unicode MS" pitchFamily="34" charset="-120"/>
                <a:cs typeface="Arial Unicode MS" pitchFamily="34" charset="-120"/>
              </a:rPr>
              <a:t>; </a:t>
            </a:r>
            <a:r>
              <a:rPr lang="en-US" altLang="zh-TW" sz="1400" dirty="0" err="1">
                <a:latin typeface="Arial Unicode MS" pitchFamily="34" charset="-120"/>
                <a:ea typeface="Arial Unicode MS" pitchFamily="34" charset="-120"/>
                <a:cs typeface="Arial Unicode MS" pitchFamily="34" charset="-120"/>
                <a:hlinkClick r:id="" action="ppaction://hlinkfile" tooltip="Petrowski, 2010 #6"/>
              </a:rPr>
              <a:t>Petrowski</a:t>
            </a:r>
            <a:r>
              <a:rPr lang="en-US" altLang="zh-TW" sz="1400" dirty="0">
                <a:latin typeface="Arial Unicode MS" pitchFamily="34" charset="-120"/>
                <a:ea typeface="Arial Unicode MS" pitchFamily="34" charset="-120"/>
                <a:cs typeface="Arial Unicode MS" pitchFamily="34" charset="-120"/>
                <a:hlinkClick r:id="" action="ppaction://hlinkfile" tooltip="Petrowski, 2010 #6"/>
              </a:rPr>
              <a:t>, Herold, </a:t>
            </a:r>
            <a:r>
              <a:rPr lang="en-US" altLang="zh-TW" sz="1400" dirty="0" err="1">
                <a:latin typeface="Arial Unicode MS" pitchFamily="34" charset="-120"/>
                <a:ea typeface="Arial Unicode MS" pitchFamily="34" charset="-120"/>
                <a:cs typeface="Arial Unicode MS" pitchFamily="34" charset="-120"/>
                <a:hlinkClick r:id="" action="ppaction://hlinkfile" tooltip="Petrowski, 2010 #6"/>
              </a:rPr>
              <a:t>Joraschky</a:t>
            </a:r>
            <a:r>
              <a:rPr lang="en-US" altLang="zh-TW" sz="1400" dirty="0">
                <a:latin typeface="Arial Unicode MS" pitchFamily="34" charset="-120"/>
                <a:ea typeface="Arial Unicode MS" pitchFamily="34" charset="-120"/>
                <a:cs typeface="Arial Unicode MS" pitchFamily="34" charset="-120"/>
                <a:hlinkClick r:id="" action="ppaction://hlinkfile" tooltip="Petrowski, 2010 #6"/>
              </a:rPr>
              <a:t>, </a:t>
            </a:r>
            <a:r>
              <a:rPr lang="en-US" altLang="zh-TW" sz="1400" dirty="0" err="1">
                <a:latin typeface="Arial Unicode MS" pitchFamily="34" charset="-120"/>
                <a:ea typeface="Arial Unicode MS" pitchFamily="34" charset="-120"/>
                <a:cs typeface="Arial Unicode MS" pitchFamily="34" charset="-120"/>
                <a:hlinkClick r:id="" action="ppaction://hlinkfile" tooltip="Petrowski, 2010 #6"/>
              </a:rPr>
              <a:t>Mück</a:t>
            </a:r>
            <a:r>
              <a:rPr lang="en-US" altLang="zh-TW" sz="1400" dirty="0">
                <a:latin typeface="Arial Unicode MS" pitchFamily="34" charset="-120"/>
                <a:ea typeface="Arial Unicode MS" pitchFamily="34" charset="-120"/>
                <a:cs typeface="Arial Unicode MS" pitchFamily="34" charset="-120"/>
                <a:hlinkClick r:id="" action="ppaction://hlinkfile" tooltip="Petrowski, 2010 #6"/>
              </a:rPr>
              <a:t>-Weymann, &amp; </a:t>
            </a:r>
            <a:r>
              <a:rPr lang="en-US" altLang="zh-TW" sz="1400" dirty="0" err="1">
                <a:latin typeface="Arial Unicode MS" pitchFamily="34" charset="-120"/>
                <a:ea typeface="Arial Unicode MS" pitchFamily="34" charset="-120"/>
                <a:cs typeface="Arial Unicode MS" pitchFamily="34" charset="-120"/>
                <a:hlinkClick r:id="" action="ppaction://hlinkfile" tooltip="Petrowski, 2010 #6"/>
              </a:rPr>
              <a:t>Siepmann</a:t>
            </a:r>
            <a:r>
              <a:rPr lang="en-US" altLang="zh-TW" sz="1400" dirty="0">
                <a:latin typeface="Arial Unicode MS" pitchFamily="34" charset="-120"/>
                <a:ea typeface="Arial Unicode MS" pitchFamily="34" charset="-120"/>
                <a:cs typeface="Arial Unicode MS" pitchFamily="34" charset="-120"/>
                <a:hlinkClick r:id="" action="ppaction://hlinkfile" tooltip="Petrowski, 2010 #6"/>
              </a:rPr>
              <a:t>, 2010</a:t>
            </a:r>
            <a:r>
              <a:rPr lang="en-US" altLang="zh-TW" sz="1400" dirty="0">
                <a:latin typeface="Arial Unicode MS" pitchFamily="34" charset="-120"/>
                <a:ea typeface="Arial Unicode MS" pitchFamily="34" charset="-120"/>
                <a:cs typeface="Arial Unicode MS" pitchFamily="34" charset="-120"/>
              </a:rPr>
              <a:t>)</a:t>
            </a:r>
            <a:r>
              <a:rPr lang="zh-TW" altLang="zh-TW" dirty="0">
                <a:latin typeface="Arial Unicode MS" pitchFamily="34" charset="-120"/>
                <a:ea typeface="Arial Unicode MS" pitchFamily="34" charset="-120"/>
                <a:cs typeface="Arial Unicode MS" pitchFamily="34" charset="-120"/>
              </a:rPr>
              <a:t>、</a:t>
            </a:r>
            <a:r>
              <a:rPr lang="zh-TW" altLang="zh-TW" b="1" dirty="0">
                <a:latin typeface="Arial Unicode MS" pitchFamily="34" charset="-120"/>
                <a:ea typeface="Arial Unicode MS" pitchFamily="34" charset="-120"/>
                <a:cs typeface="Arial Unicode MS" pitchFamily="34" charset="-120"/>
              </a:rPr>
              <a:t>創傷後壓力疾患</a:t>
            </a:r>
            <a:r>
              <a:rPr lang="en-US" altLang="zh-TW" sz="1600" dirty="0">
                <a:latin typeface="Arial Unicode MS" pitchFamily="34" charset="-120"/>
                <a:ea typeface="Arial Unicode MS" pitchFamily="34" charset="-120"/>
                <a:cs typeface="Arial Unicode MS" pitchFamily="34" charset="-120"/>
              </a:rPr>
              <a:t>(</a:t>
            </a:r>
            <a:r>
              <a:rPr lang="en-US" altLang="zh-TW" sz="1600" dirty="0" err="1">
                <a:latin typeface="Arial Unicode MS" pitchFamily="34" charset="-120"/>
                <a:ea typeface="Arial Unicode MS" pitchFamily="34" charset="-120"/>
                <a:cs typeface="Arial Unicode MS" pitchFamily="34" charset="-120"/>
                <a:hlinkClick r:id="" action="ppaction://hlinkfile" tooltip="Hauschildt, 2011 #7"/>
              </a:rPr>
              <a:t>Hauschildt</a:t>
            </a:r>
            <a:r>
              <a:rPr lang="en-US" altLang="zh-TW" sz="1600" dirty="0">
                <a:latin typeface="Arial Unicode MS" pitchFamily="34" charset="-120"/>
                <a:ea typeface="Arial Unicode MS" pitchFamily="34" charset="-120"/>
                <a:cs typeface="Arial Unicode MS" pitchFamily="34" charset="-120"/>
                <a:hlinkClick r:id="" action="ppaction://hlinkfile" tooltip="Hauschildt, 2011 #7"/>
              </a:rPr>
              <a:t>, Peters, Moritz, &amp; </a:t>
            </a:r>
            <a:r>
              <a:rPr lang="en-US" altLang="zh-TW" sz="1600" dirty="0" err="1">
                <a:latin typeface="Arial Unicode MS" pitchFamily="34" charset="-120"/>
                <a:ea typeface="Arial Unicode MS" pitchFamily="34" charset="-120"/>
                <a:cs typeface="Arial Unicode MS" pitchFamily="34" charset="-120"/>
                <a:hlinkClick r:id="" action="ppaction://hlinkfile" tooltip="Hauschildt, 2011 #7"/>
              </a:rPr>
              <a:t>Jelinek</a:t>
            </a:r>
            <a:r>
              <a:rPr lang="en-US" altLang="zh-TW" sz="1600" dirty="0">
                <a:latin typeface="Arial Unicode MS" pitchFamily="34" charset="-120"/>
                <a:ea typeface="Arial Unicode MS" pitchFamily="34" charset="-120"/>
                <a:cs typeface="Arial Unicode MS" pitchFamily="34" charset="-120"/>
                <a:hlinkClick r:id="" action="ppaction://hlinkfile" tooltip="Hauschildt, 2011 #7"/>
              </a:rPr>
              <a:t>, 2011</a:t>
            </a:r>
            <a:r>
              <a:rPr lang="en-US" altLang="zh-TW" sz="1600" dirty="0">
                <a:latin typeface="Arial Unicode MS" pitchFamily="34" charset="-120"/>
                <a:ea typeface="Arial Unicode MS" pitchFamily="34" charset="-120"/>
                <a:cs typeface="Arial Unicode MS" pitchFamily="34" charset="-120"/>
              </a:rPr>
              <a:t>)</a:t>
            </a:r>
            <a:r>
              <a:rPr lang="zh-TW" altLang="zh-TW" dirty="0">
                <a:latin typeface="Arial Unicode MS" pitchFamily="34" charset="-120"/>
                <a:ea typeface="Arial Unicode MS" pitchFamily="34" charset="-120"/>
                <a:cs typeface="Arial Unicode MS" pitchFamily="34" charset="-120"/>
              </a:rPr>
              <a:t>和</a:t>
            </a:r>
            <a:r>
              <a:rPr lang="zh-TW" altLang="zh-TW" b="1" dirty="0">
                <a:latin typeface="Arial Unicode MS" pitchFamily="34" charset="-120"/>
                <a:ea typeface="Arial Unicode MS" pitchFamily="34" charset="-120"/>
                <a:cs typeface="Arial Unicode MS" pitchFamily="34" charset="-120"/>
              </a:rPr>
              <a:t>憂鬱</a:t>
            </a:r>
            <a:r>
              <a:rPr lang="en-US" altLang="zh-TW" sz="1600" dirty="0">
                <a:latin typeface="Arial Unicode MS" pitchFamily="34" charset="-120"/>
                <a:ea typeface="Arial Unicode MS" pitchFamily="34" charset="-120"/>
                <a:cs typeface="Arial Unicode MS" pitchFamily="34" charset="-120"/>
              </a:rPr>
              <a:t>(</a:t>
            </a:r>
            <a:r>
              <a:rPr lang="en-US" altLang="zh-TW" sz="1600" dirty="0">
                <a:latin typeface="Arial Unicode MS" pitchFamily="34" charset="-120"/>
                <a:ea typeface="Arial Unicode MS" pitchFamily="34" charset="-120"/>
                <a:cs typeface="Arial Unicode MS" pitchFamily="34" charset="-120"/>
                <a:hlinkClick r:id="" action="ppaction://hlinkfile" tooltip="Kemp, 2010 #8"/>
              </a:rPr>
              <a:t>Kemp et al., 2010</a:t>
            </a:r>
            <a:r>
              <a:rPr lang="en-US" altLang="zh-TW" sz="1600" dirty="0">
                <a:latin typeface="Arial Unicode MS" pitchFamily="34" charset="-120"/>
                <a:ea typeface="Arial Unicode MS" pitchFamily="34" charset="-120"/>
                <a:cs typeface="Arial Unicode MS" pitchFamily="34" charset="-120"/>
              </a:rPr>
              <a:t>; </a:t>
            </a:r>
            <a:r>
              <a:rPr lang="en-US" altLang="zh-TW" sz="1600" dirty="0">
                <a:latin typeface="Arial Unicode MS" pitchFamily="34" charset="-120"/>
                <a:ea typeface="Arial Unicode MS" pitchFamily="34" charset="-120"/>
                <a:cs typeface="Arial Unicode MS" pitchFamily="34" charset="-120"/>
                <a:hlinkClick r:id="" action="ppaction://hlinkfile" tooltip="Taylor, 2010 #9"/>
              </a:rPr>
              <a:t>Taylor, 2010</a:t>
            </a:r>
            <a:r>
              <a:rPr lang="en-US" altLang="zh-TW" sz="1600" dirty="0">
                <a:latin typeface="Arial Unicode MS" pitchFamily="34" charset="-120"/>
                <a:ea typeface="Arial Unicode MS" pitchFamily="34" charset="-120"/>
                <a:cs typeface="Arial Unicode MS" pitchFamily="34" charset="-120"/>
              </a:rPr>
              <a:t>)</a:t>
            </a:r>
            <a:r>
              <a:rPr lang="zh-TW" altLang="zh-TW" dirty="0">
                <a:latin typeface="Arial Unicode MS" pitchFamily="34" charset="-120"/>
                <a:ea typeface="Arial Unicode MS" pitchFamily="34" charset="-120"/>
                <a:cs typeface="Arial Unicode MS" pitchFamily="34" charset="-120"/>
              </a:rPr>
              <a:t>。</a:t>
            </a:r>
            <a:endParaRPr lang="zh-TW" altLang="en-US" dirty="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35</a:t>
            </a:fld>
            <a:endParaRPr lang="zh-TW" altLang="en-US"/>
          </a:p>
        </p:txBody>
      </p:sp>
    </p:spTree>
    <p:extLst>
      <p:ext uri="{BB962C8B-B14F-4D97-AF65-F5344CB8AC3E}">
        <p14:creationId xmlns:p14="http://schemas.microsoft.com/office/powerpoint/2010/main" val="21839976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latin typeface="Arial Unicode MS" pitchFamily="34" charset="-120"/>
                <a:ea typeface="Arial Unicode MS" pitchFamily="34" charset="-120"/>
                <a:cs typeface="Arial Unicode MS" pitchFamily="34" charset="-120"/>
              </a:rPr>
              <a:t>HRVB</a:t>
            </a:r>
            <a:r>
              <a:rPr lang="zh-TW" altLang="en-US" dirty="0">
                <a:latin typeface="Arial Unicode MS" pitchFamily="34" charset="-120"/>
                <a:ea typeface="Arial Unicode MS" pitchFamily="34" charset="-120"/>
                <a:cs typeface="Arial Unicode MS" pitchFamily="34" charset="-120"/>
              </a:rPr>
              <a:t> 療效</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精神科、情緒調節</a:t>
            </a:r>
            <a:br>
              <a:rPr lang="en-US" altLang="zh-TW" dirty="0">
                <a:latin typeface="Arial Unicode MS" pitchFamily="34" charset="-120"/>
                <a:ea typeface="Arial Unicode MS" pitchFamily="34" charset="-120"/>
                <a:cs typeface="Arial Unicode MS" pitchFamily="34" charset="-120"/>
              </a:rPr>
            </a:b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sz="half" idx="2"/>
          </p:nvPr>
        </p:nvSpPr>
        <p:spPr>
          <a:xfrm>
            <a:off x="921123" y="1329067"/>
            <a:ext cx="7683500" cy="4500519"/>
          </a:xfrm>
        </p:spPr>
        <p:txBody>
          <a:bodyPr>
            <a:normAutofit fontScale="92500" lnSpcReduction="10000"/>
          </a:bodyPr>
          <a:lstStyle/>
          <a:p>
            <a:r>
              <a:rPr lang="en-US" altLang="zh-TW" sz="2800" b="1" dirty="0">
                <a:latin typeface="Arial Unicode MS" pitchFamily="34" charset="-120"/>
                <a:ea typeface="Arial Unicode MS" pitchFamily="34" charset="-120"/>
                <a:cs typeface="Arial Unicode MS" pitchFamily="34" charset="-120"/>
              </a:rPr>
              <a:t>MDD</a:t>
            </a:r>
            <a:r>
              <a:rPr lang="zh-TW" altLang="en-US" sz="2800" dirty="0">
                <a:latin typeface="Arial Unicode MS" pitchFamily="34" charset="-120"/>
                <a:ea typeface="Arial Unicode MS" pitchFamily="34" charset="-120"/>
                <a:cs typeface="Arial Unicode MS" pitchFamily="34" charset="-120"/>
              </a:rPr>
              <a:t> </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Karavidas</a:t>
            </a:r>
            <a:r>
              <a:rPr lang="en-US" altLang="zh-TW" dirty="0">
                <a:latin typeface="Arial Unicode MS" pitchFamily="34" charset="-120"/>
                <a:ea typeface="Arial Unicode MS" pitchFamily="34" charset="-120"/>
                <a:cs typeface="Arial Unicode MS" pitchFamily="34" charset="-120"/>
              </a:rPr>
              <a:t> et al., 2007; Lin et al., 2013)</a:t>
            </a:r>
            <a:r>
              <a:rPr lang="zh-TW" altLang="en-US" sz="2800" b="1" dirty="0">
                <a:latin typeface="Arial Unicode MS" pitchFamily="34" charset="-120"/>
                <a:ea typeface="Arial Unicode MS" pitchFamily="34" charset="-120"/>
                <a:cs typeface="Arial Unicode MS" pitchFamily="34" charset="-120"/>
              </a:rPr>
              <a:t>；</a:t>
            </a:r>
            <a:r>
              <a:rPr lang="en-US" altLang="zh-TW" sz="2800" b="1" dirty="0">
                <a:latin typeface="Arial Unicode MS" pitchFamily="34" charset="-120"/>
                <a:ea typeface="Arial Unicode MS" pitchFamily="34" charset="-120"/>
                <a:cs typeface="Arial Unicode MS" pitchFamily="34" charset="-120"/>
              </a:rPr>
              <a:t> Depression in Fibromyalgia</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Hassett</a:t>
            </a:r>
            <a:r>
              <a:rPr lang="en-US" altLang="zh-TW" dirty="0">
                <a:latin typeface="Arial Unicode MS" pitchFamily="34" charset="-120"/>
                <a:ea typeface="Arial Unicode MS" pitchFamily="34" charset="-120"/>
                <a:cs typeface="Arial Unicode MS" pitchFamily="34" charset="-120"/>
              </a:rPr>
              <a:t> et al., 2007)</a:t>
            </a:r>
            <a:r>
              <a:rPr lang="zh-TW" altLang="en-US" sz="2800" dirty="0">
                <a:latin typeface="Arial Unicode MS" pitchFamily="34" charset="-120"/>
                <a:ea typeface="Arial Unicode MS" pitchFamily="34" charset="-120"/>
                <a:cs typeface="Arial Unicode MS" pitchFamily="34" charset="-120"/>
              </a:rPr>
              <a:t>；</a:t>
            </a:r>
            <a:r>
              <a:rPr lang="zh-TW" altLang="en-US" sz="2800" b="1" dirty="0">
                <a:latin typeface="Arial Unicode MS" pitchFamily="34" charset="-120"/>
                <a:ea typeface="Arial Unicode MS" pitchFamily="34" charset="-120"/>
                <a:cs typeface="Arial Unicode MS" pitchFamily="34" charset="-120"/>
              </a:rPr>
              <a:t>產後憂鬱</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Kudo</a:t>
            </a:r>
            <a:r>
              <a:rPr lang="en-US" altLang="zh-TW" dirty="0">
                <a:latin typeface="Arial Unicode MS" pitchFamily="34" charset="-120"/>
                <a:ea typeface="Arial Unicode MS" pitchFamily="34" charset="-120"/>
                <a:cs typeface="Arial Unicode MS" pitchFamily="34" charset="-120"/>
              </a:rPr>
              <a:t>, 2014)</a:t>
            </a:r>
          </a:p>
          <a:p>
            <a:r>
              <a:rPr lang="en-US" altLang="zh-TW" sz="2800" b="1" dirty="0">
                <a:latin typeface="Arial Unicode MS" pitchFamily="34" charset="-120"/>
                <a:ea typeface="Arial Unicode MS" pitchFamily="34" charset="-120"/>
                <a:cs typeface="Arial Unicode MS" pitchFamily="34" charset="-120"/>
              </a:rPr>
              <a:t>Anxiety disorder </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Tabachnick</a:t>
            </a:r>
            <a:r>
              <a:rPr lang="en-US" altLang="zh-TW" dirty="0">
                <a:latin typeface="Arial Unicode MS" pitchFamily="34" charset="-120"/>
                <a:ea typeface="Arial Unicode MS" pitchFamily="34" charset="-120"/>
                <a:cs typeface="Arial Unicode MS" pitchFamily="34" charset="-120"/>
              </a:rPr>
              <a:t>, 2015; </a:t>
            </a:r>
            <a:r>
              <a:rPr lang="en-US" altLang="zh-TW" dirty="0" err="1">
                <a:latin typeface="Arial Unicode MS" pitchFamily="34" charset="-120"/>
                <a:ea typeface="Arial Unicode MS" pitchFamily="34" charset="-120"/>
                <a:cs typeface="Arial Unicode MS" pitchFamily="34" charset="-120"/>
              </a:rPr>
              <a:t>Henriques</a:t>
            </a:r>
            <a:r>
              <a:rPr lang="en-US" altLang="zh-TW" dirty="0">
                <a:latin typeface="Arial Unicode MS" pitchFamily="34" charset="-120"/>
                <a:ea typeface="Arial Unicode MS" pitchFamily="34" charset="-120"/>
                <a:cs typeface="Arial Unicode MS" pitchFamily="34" charset="-120"/>
              </a:rPr>
              <a:t>, 2011; Kemp, 2012)</a:t>
            </a:r>
            <a:r>
              <a:rPr lang="en-US" altLang="zh-TW" sz="2800" dirty="0">
                <a:latin typeface="Arial Unicode MS" pitchFamily="34" charset="-120"/>
                <a:ea typeface="Arial Unicode MS" pitchFamily="34" charset="-120"/>
                <a:cs typeface="Arial Unicode MS" pitchFamily="34" charset="-120"/>
              </a:rPr>
              <a:t> </a:t>
            </a:r>
            <a:r>
              <a:rPr lang="en-US" altLang="zh-TW" sz="2800" b="1" dirty="0">
                <a:latin typeface="Arial Unicode MS" pitchFamily="34" charset="-120"/>
                <a:ea typeface="Arial Unicode MS" pitchFamily="34" charset="-120"/>
                <a:cs typeface="Arial Unicode MS" pitchFamily="34" charset="-120"/>
              </a:rPr>
              <a:t>Performance anxiety</a:t>
            </a:r>
            <a:r>
              <a:rPr lang="en-US" altLang="zh-TW" dirty="0">
                <a:latin typeface="Arial Unicode MS" pitchFamily="34" charset="-120"/>
                <a:ea typeface="Arial Unicode MS" pitchFamily="34" charset="-120"/>
                <a:cs typeface="Arial Unicode MS" pitchFamily="34" charset="-120"/>
              </a:rPr>
              <a:t>(Thurber et al., 2010) </a:t>
            </a:r>
          </a:p>
          <a:p>
            <a:r>
              <a:rPr lang="en-US" altLang="zh-TW" sz="2800" b="1" dirty="0">
                <a:latin typeface="Arial Unicode MS" pitchFamily="34" charset="-120"/>
                <a:ea typeface="Arial Unicode MS" pitchFamily="34" charset="-120"/>
                <a:cs typeface="Arial Unicode MS" pitchFamily="34" charset="-120"/>
              </a:rPr>
              <a:t>Substance use disorder</a:t>
            </a:r>
            <a:r>
              <a:rPr lang="en-US" altLang="zh-TW" dirty="0">
                <a:latin typeface="Arial Unicode MS" pitchFamily="34" charset="-120"/>
                <a:ea typeface="Arial Unicode MS" pitchFamily="34" charset="-120"/>
                <a:cs typeface="Arial Unicode MS" pitchFamily="34" charset="-120"/>
              </a:rPr>
              <a:t>(Eddie et al., 2014,2015; Lin et al., 2016)</a:t>
            </a:r>
            <a:r>
              <a:rPr lang="en-US" altLang="zh-TW" sz="2800" dirty="0">
                <a:latin typeface="Arial Unicode MS" pitchFamily="34" charset="-120"/>
                <a:ea typeface="Arial Unicode MS" pitchFamily="34" charset="-120"/>
                <a:cs typeface="Arial Unicode MS" pitchFamily="34" charset="-120"/>
              </a:rPr>
              <a:t>, </a:t>
            </a:r>
            <a:r>
              <a:rPr lang="en-US" altLang="zh-TW" sz="2800" b="1" dirty="0">
                <a:latin typeface="Arial Unicode MS" pitchFamily="34" charset="-120"/>
                <a:ea typeface="Arial Unicode MS" pitchFamily="34" charset="-120"/>
                <a:cs typeface="Arial Unicode MS" pitchFamily="34" charset="-120"/>
              </a:rPr>
              <a:t>Alcohol dependence</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Penzlin</a:t>
            </a:r>
            <a:r>
              <a:rPr lang="en-US" altLang="zh-TW" dirty="0">
                <a:latin typeface="Arial Unicode MS" pitchFamily="34" charset="-120"/>
                <a:ea typeface="Arial Unicode MS" pitchFamily="34" charset="-120"/>
                <a:cs typeface="Arial Unicode MS" pitchFamily="34" charset="-120"/>
              </a:rPr>
              <a:t> et al., 2015)</a:t>
            </a:r>
          </a:p>
          <a:p>
            <a:r>
              <a:rPr lang="en-US" altLang="zh-TW" sz="2800" b="1" dirty="0">
                <a:latin typeface="Arial Unicode MS" pitchFamily="34" charset="-120"/>
                <a:ea typeface="Arial Unicode MS" pitchFamily="34" charset="-120"/>
                <a:cs typeface="Arial Unicode MS" pitchFamily="34" charset="-120"/>
              </a:rPr>
              <a:t>PTSD</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Zucker</a:t>
            </a:r>
            <a:r>
              <a:rPr lang="en-US" altLang="zh-TW" dirty="0">
                <a:latin typeface="Arial Unicode MS" pitchFamily="34" charset="-120"/>
                <a:ea typeface="Arial Unicode MS" pitchFamily="34" charset="-120"/>
                <a:cs typeface="Arial Unicode MS" pitchFamily="34" charset="-120"/>
              </a:rPr>
              <a:t> et al., 2009; Tan et al., 2011)</a:t>
            </a:r>
          </a:p>
          <a:p>
            <a:r>
              <a:rPr lang="en-US" altLang="zh-TW" sz="2800" b="1" dirty="0">
                <a:latin typeface="Arial Unicode MS" pitchFamily="34" charset="-120"/>
                <a:ea typeface="Arial Unicode MS" pitchFamily="34" charset="-120"/>
                <a:cs typeface="Arial Unicode MS" pitchFamily="34" charset="-120"/>
              </a:rPr>
              <a:t>Food cravings </a:t>
            </a:r>
            <a:r>
              <a:rPr lang="en-US" altLang="zh-TW" dirty="0">
                <a:latin typeface="Arial Unicode MS" pitchFamily="34" charset="-120"/>
                <a:ea typeface="Arial Unicode MS" pitchFamily="34" charset="-120"/>
                <a:cs typeface="Arial Unicode MS" pitchFamily="34" charset="-120"/>
              </a:rPr>
              <a:t>(</a:t>
            </a:r>
            <a:r>
              <a:rPr lang="en-US" altLang="zh-TW" dirty="0" err="1">
                <a:latin typeface="Arial Unicode MS" pitchFamily="34" charset="-120"/>
                <a:ea typeface="Arial Unicode MS" pitchFamily="34" charset="-120"/>
                <a:cs typeface="Arial Unicode MS" pitchFamily="34" charset="-120"/>
              </a:rPr>
              <a:t>Meule</a:t>
            </a:r>
            <a:r>
              <a:rPr lang="en-US" altLang="zh-TW" dirty="0">
                <a:latin typeface="Arial Unicode MS" pitchFamily="34" charset="-120"/>
                <a:ea typeface="Arial Unicode MS" pitchFamily="34" charset="-120"/>
                <a:cs typeface="Arial Unicode MS" pitchFamily="34" charset="-120"/>
              </a:rPr>
              <a:t>, 2012)</a:t>
            </a:r>
          </a:p>
          <a:p>
            <a:r>
              <a:rPr lang="zh-TW" altLang="en-US" sz="2600" b="1" dirty="0">
                <a:latin typeface="Arial Unicode MS" pitchFamily="34" charset="-120"/>
                <a:ea typeface="Arial Unicode MS" pitchFamily="34" charset="-120"/>
                <a:cs typeface="Arial Unicode MS" pitchFamily="34" charset="-120"/>
              </a:rPr>
              <a:t>敵意</a:t>
            </a:r>
            <a:r>
              <a:rPr lang="en-US" altLang="zh-TW" dirty="0">
                <a:latin typeface="Arial Unicode MS" pitchFamily="34" charset="-120"/>
                <a:ea typeface="Arial Unicode MS" pitchFamily="34" charset="-120"/>
                <a:cs typeface="Arial Unicode MS" pitchFamily="34" charset="-120"/>
              </a:rPr>
              <a:t>(Lin et al., 2015)</a:t>
            </a:r>
          </a:p>
          <a:p>
            <a:endParaRPr lang="zh-TW" altLang="en-US" dirty="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913E5476-4CC1-4341-993E-345B7207BCF4}" type="slidenum">
              <a:rPr lang="zh-TW" altLang="en-US" smtClean="0"/>
              <a:pPr/>
              <a:t>36</a:t>
            </a:fld>
            <a:endParaRPr lang="zh-TW" altLang="en-US"/>
          </a:p>
        </p:txBody>
      </p:sp>
    </p:spTree>
    <p:extLst>
      <p:ext uri="{BB962C8B-B14F-4D97-AF65-F5344CB8AC3E}">
        <p14:creationId xmlns:p14="http://schemas.microsoft.com/office/powerpoint/2010/main" val="42819326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a:bodyPr>
          <a:lstStyle/>
          <a:p>
            <a:r>
              <a:rPr lang="en-US" altLang="zh-TW" dirty="0">
                <a:latin typeface="Arial Unicode MS" pitchFamily="34" charset="-120"/>
                <a:ea typeface="Arial Unicode MS" pitchFamily="34" charset="-120"/>
                <a:cs typeface="Arial Unicode MS" pitchFamily="34" charset="-120"/>
              </a:rPr>
              <a:t>HRVB</a:t>
            </a:r>
            <a:r>
              <a:rPr lang="zh-TW" altLang="en-US" dirty="0">
                <a:latin typeface="Arial Unicode MS" pitchFamily="34" charset="-120"/>
                <a:ea typeface="Arial Unicode MS" pitchFamily="34" charset="-120"/>
                <a:cs typeface="Arial Unicode MS" pitchFamily="34" charset="-120"/>
              </a:rPr>
              <a:t> 療效</a:t>
            </a:r>
            <a:r>
              <a:rPr lang="en-US" altLang="zh-TW" dirty="0">
                <a:latin typeface="Arial Unicode MS" pitchFamily="34" charset="-120"/>
                <a:ea typeface="Arial Unicode MS" pitchFamily="34" charset="-120"/>
                <a:cs typeface="Arial Unicode MS" pitchFamily="34" charset="-120"/>
              </a:rPr>
              <a:t>—</a:t>
            </a:r>
            <a:r>
              <a:rPr lang="zh-TW" altLang="en-US" dirty="0">
                <a:latin typeface="Arial Unicode MS" pitchFamily="34" charset="-120"/>
                <a:ea typeface="Arial Unicode MS" pitchFamily="34" charset="-120"/>
                <a:cs typeface="Arial Unicode MS" pitchFamily="34" charset="-120"/>
              </a:rPr>
              <a:t>內科</a:t>
            </a:r>
          </a:p>
        </p:txBody>
      </p:sp>
      <p:sp>
        <p:nvSpPr>
          <p:cNvPr id="8" name="內容版面配置區 7"/>
          <p:cNvSpPr>
            <a:spLocks noGrp="1"/>
          </p:cNvSpPr>
          <p:nvPr>
            <p:ph idx="1"/>
          </p:nvPr>
        </p:nvSpPr>
        <p:spPr/>
        <p:txBody>
          <a:bodyPr>
            <a:normAutofit/>
          </a:bodyPr>
          <a:lstStyle/>
          <a:p>
            <a:r>
              <a:rPr lang="en-US" altLang="zh-TW" dirty="0">
                <a:latin typeface="Arial Unicode MS" pitchFamily="34" charset="-120"/>
                <a:ea typeface="Arial Unicode MS" pitchFamily="34" charset="-120"/>
                <a:cs typeface="Arial Unicode MS" pitchFamily="34" charset="-120"/>
              </a:rPr>
              <a:t>Asthma</a:t>
            </a:r>
            <a:r>
              <a:rPr lang="en-US" altLang="zh-TW" sz="2200" dirty="0">
                <a:latin typeface="Arial Unicode MS" pitchFamily="34" charset="-120"/>
                <a:ea typeface="Arial Unicode MS" pitchFamily="34" charset="-120"/>
                <a:cs typeface="Arial Unicode MS" pitchFamily="34" charset="-120"/>
              </a:rPr>
              <a:t>(Lehrer et al., 1997,2004)</a:t>
            </a:r>
          </a:p>
          <a:p>
            <a:r>
              <a:rPr lang="en-US" altLang="zh-TW" dirty="0">
                <a:latin typeface="Arial Unicode MS" pitchFamily="34" charset="-120"/>
                <a:ea typeface="Arial Unicode MS" pitchFamily="34" charset="-120"/>
                <a:cs typeface="Arial Unicode MS" pitchFamily="34" charset="-120"/>
              </a:rPr>
              <a:t>Heart failure</a:t>
            </a:r>
            <a:r>
              <a:rPr lang="en-US" altLang="zh-TW" sz="2200" dirty="0">
                <a:latin typeface="Arial Unicode MS" pitchFamily="34" charset="-120"/>
                <a:ea typeface="Arial Unicode MS" pitchFamily="34" charset="-120"/>
                <a:cs typeface="Arial Unicode MS" pitchFamily="34" charset="-120"/>
              </a:rPr>
              <a:t>(Swanson et al., 2009)</a:t>
            </a:r>
          </a:p>
          <a:p>
            <a:r>
              <a:rPr lang="en-US" altLang="zh-TW" dirty="0">
                <a:latin typeface="Arial Unicode MS" pitchFamily="34" charset="-120"/>
                <a:ea typeface="Arial Unicode MS" pitchFamily="34" charset="-120"/>
                <a:cs typeface="Arial Unicode MS" pitchFamily="34" charset="-120"/>
              </a:rPr>
              <a:t>COPD</a:t>
            </a:r>
            <a:r>
              <a:rPr lang="en-US" altLang="zh-TW" sz="2200" dirty="0">
                <a:latin typeface="Arial Unicode MS" pitchFamily="34" charset="-120"/>
                <a:ea typeface="Arial Unicode MS" pitchFamily="34" charset="-120"/>
                <a:cs typeface="Arial Unicode MS" pitchFamily="34" charset="-120"/>
              </a:rPr>
              <a:t>(</a:t>
            </a:r>
            <a:r>
              <a:rPr lang="en-US" altLang="zh-TW" sz="2200" dirty="0" err="1">
                <a:latin typeface="Arial Unicode MS" pitchFamily="34" charset="-120"/>
                <a:ea typeface="Arial Unicode MS" pitchFamily="34" charset="-120"/>
                <a:cs typeface="Arial Unicode MS" pitchFamily="34" charset="-120"/>
              </a:rPr>
              <a:t>Giardino</a:t>
            </a:r>
            <a:r>
              <a:rPr lang="en-US" altLang="zh-TW" sz="2200" dirty="0">
                <a:latin typeface="Arial Unicode MS" pitchFamily="34" charset="-120"/>
                <a:ea typeface="Arial Unicode MS" pitchFamily="34" charset="-120"/>
                <a:cs typeface="Arial Unicode MS" pitchFamily="34" charset="-120"/>
              </a:rPr>
              <a:t> et al., 2004)</a:t>
            </a:r>
          </a:p>
          <a:p>
            <a:r>
              <a:rPr lang="en-US" altLang="zh-TW" dirty="0">
                <a:latin typeface="Arial Unicode MS" pitchFamily="34" charset="-120"/>
                <a:ea typeface="Arial Unicode MS" pitchFamily="34" charset="-120"/>
                <a:cs typeface="Arial Unicode MS" pitchFamily="34" charset="-120"/>
              </a:rPr>
              <a:t>CAD</a:t>
            </a:r>
            <a:r>
              <a:rPr lang="en-US" altLang="zh-TW" sz="2200" dirty="0">
                <a:latin typeface="Arial Unicode MS" pitchFamily="34" charset="-120"/>
                <a:ea typeface="Arial Unicode MS" pitchFamily="34" charset="-120"/>
                <a:cs typeface="Arial Unicode MS" pitchFamily="34" charset="-120"/>
              </a:rPr>
              <a:t>(Cowan et al., 2001, Lin et al. 2015)</a:t>
            </a:r>
          </a:p>
          <a:p>
            <a:r>
              <a:rPr lang="en-US" altLang="zh-TW" dirty="0" err="1">
                <a:latin typeface="Arial Unicode MS" pitchFamily="34" charset="-120"/>
                <a:ea typeface="Arial Unicode MS" pitchFamily="34" charset="-120"/>
                <a:cs typeface="Arial Unicode MS" pitchFamily="34" charset="-120"/>
              </a:rPr>
              <a:t>Hypertention</a:t>
            </a:r>
            <a:r>
              <a:rPr lang="en-US" altLang="zh-TW" dirty="0">
                <a:latin typeface="Arial Unicode MS" pitchFamily="34" charset="-120"/>
                <a:ea typeface="Arial Unicode MS" pitchFamily="34" charset="-120"/>
                <a:cs typeface="Arial Unicode MS" pitchFamily="34" charset="-120"/>
              </a:rPr>
              <a:t>, </a:t>
            </a:r>
            <a:r>
              <a:rPr lang="en-US" altLang="zh-TW" dirty="0" err="1">
                <a:latin typeface="Arial Unicode MS" pitchFamily="34" charset="-120"/>
                <a:ea typeface="Arial Unicode MS" pitchFamily="34" charset="-120"/>
                <a:cs typeface="Arial Unicode MS" pitchFamily="34" charset="-120"/>
              </a:rPr>
              <a:t>prehypertention</a:t>
            </a:r>
            <a:r>
              <a:rPr lang="en-US" altLang="zh-TW" sz="2000" dirty="0">
                <a:latin typeface="Arial Unicode MS" pitchFamily="34" charset="-120"/>
                <a:ea typeface="Arial Unicode MS" pitchFamily="34" charset="-120"/>
                <a:cs typeface="Arial Unicode MS" pitchFamily="34" charset="-120"/>
              </a:rPr>
              <a:t>(Nolan et al., 2010,2012, </a:t>
            </a:r>
            <a:r>
              <a:rPr lang="en-US" altLang="zh-TW" sz="2000" dirty="0" err="1">
                <a:latin typeface="Arial Unicode MS" pitchFamily="34" charset="-120"/>
                <a:ea typeface="Arial Unicode MS" pitchFamily="34" charset="-120"/>
                <a:cs typeface="Arial Unicode MS" pitchFamily="34" charset="-120"/>
              </a:rPr>
              <a:t>McCraty</a:t>
            </a:r>
            <a:r>
              <a:rPr lang="en-US" altLang="zh-TW" sz="2000" dirty="0">
                <a:latin typeface="Arial Unicode MS" pitchFamily="34" charset="-120"/>
                <a:ea typeface="Arial Unicode MS" pitchFamily="34" charset="-120"/>
                <a:cs typeface="Arial Unicode MS" pitchFamily="34" charset="-120"/>
              </a:rPr>
              <a:t> et al., 2003; Wang et al., 2010,2012)</a:t>
            </a:r>
          </a:p>
          <a:p>
            <a:r>
              <a:rPr lang="en-US" altLang="zh-TW" dirty="0">
                <a:latin typeface="Arial Unicode MS" pitchFamily="34" charset="-120"/>
                <a:ea typeface="Arial Unicode MS" pitchFamily="34" charset="-120"/>
                <a:cs typeface="Arial Unicode MS" pitchFamily="34" charset="-120"/>
              </a:rPr>
              <a:t>Irritable bowel syndrome</a:t>
            </a:r>
            <a:r>
              <a:rPr lang="en-US" altLang="zh-TW" sz="2000" dirty="0">
                <a:latin typeface="Arial Unicode MS" pitchFamily="34" charset="-120"/>
                <a:ea typeface="Arial Unicode MS" pitchFamily="34" charset="-120"/>
                <a:cs typeface="Arial Unicode MS" pitchFamily="34" charset="-120"/>
              </a:rPr>
              <a:t>(</a:t>
            </a:r>
            <a:r>
              <a:rPr lang="en-US" altLang="zh-TW" sz="2000" dirty="0" err="1">
                <a:latin typeface="Arial Unicode MS" pitchFamily="34" charset="-120"/>
                <a:ea typeface="Arial Unicode MS" pitchFamily="34" charset="-120"/>
                <a:cs typeface="Arial Unicode MS" pitchFamily="34" charset="-120"/>
              </a:rPr>
              <a:t>Sowder</a:t>
            </a:r>
            <a:r>
              <a:rPr lang="en-US" altLang="zh-TW" sz="2000" dirty="0">
                <a:latin typeface="Arial Unicode MS" pitchFamily="34" charset="-120"/>
                <a:ea typeface="Arial Unicode MS" pitchFamily="34" charset="-120"/>
                <a:cs typeface="Arial Unicode MS" pitchFamily="34" charset="-120"/>
              </a:rPr>
              <a:t> et al., 2010, Stern et al., 2014)</a:t>
            </a:r>
          </a:p>
          <a:p>
            <a:endParaRPr lang="zh-TW" altLang="en-US" dirty="0">
              <a:latin typeface="Arial Unicode MS" pitchFamily="34" charset="-120"/>
              <a:ea typeface="Arial Unicode MS" pitchFamily="34" charset="-120"/>
              <a:cs typeface="Arial Unicode MS" pitchFamily="34" charset="-120"/>
            </a:endParaRPr>
          </a:p>
        </p:txBody>
      </p:sp>
    </p:spTree>
    <p:extLst>
      <p:ext uri="{BB962C8B-B14F-4D97-AF65-F5344CB8AC3E}">
        <p14:creationId xmlns:p14="http://schemas.microsoft.com/office/powerpoint/2010/main" val="24278878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78715" y="726459"/>
            <a:ext cx="8229600" cy="1143000"/>
          </a:xfrm>
        </p:spPr>
        <p:txBody>
          <a:bodyPr/>
          <a:lstStyle/>
          <a:p>
            <a:pPr algn="l">
              <a:defRPr/>
            </a:pPr>
            <a:r>
              <a:rPr lang="zh-TW" altLang="en-US" b="1" i="1" dirty="0">
                <a:solidFill>
                  <a:schemeClr val="tx2">
                    <a:lumMod val="75000"/>
                    <a:lumOff val="25000"/>
                  </a:schemeClr>
                </a:solidFill>
                <a:ea typeface="標楷體" pitchFamily="65" charset="-120"/>
              </a:rPr>
              <a:t>治療中最重要的是</a:t>
            </a:r>
            <a:r>
              <a:rPr lang="en-US" altLang="zh-TW" b="1" i="1" dirty="0">
                <a:solidFill>
                  <a:schemeClr val="tx2">
                    <a:lumMod val="75000"/>
                    <a:lumOff val="25000"/>
                  </a:schemeClr>
                </a:solidFill>
                <a:ea typeface="標楷體" pitchFamily="65" charset="-120"/>
              </a:rPr>
              <a:t>…..</a:t>
            </a:r>
            <a:endParaRPr lang="zh-TW" altLang="en-US" b="1" i="1" dirty="0">
              <a:solidFill>
                <a:schemeClr val="tx2">
                  <a:lumMod val="75000"/>
                  <a:lumOff val="25000"/>
                </a:schemeClr>
              </a:solidFill>
              <a:ea typeface="標楷體" pitchFamily="65" charset="-120"/>
            </a:endParaRPr>
          </a:p>
        </p:txBody>
      </p:sp>
      <p:pic>
        <p:nvPicPr>
          <p:cNvPr id="1026" name="Picture 2"/>
          <p:cNvPicPr>
            <a:picLocks noChangeAspect="1" noChangeArrowheads="1"/>
          </p:cNvPicPr>
          <p:nvPr/>
        </p:nvPicPr>
        <p:blipFill>
          <a:blip r:embed="rId2"/>
          <a:srcRect/>
          <a:stretch>
            <a:fillRect/>
          </a:stretch>
        </p:blipFill>
        <p:spPr bwMode="auto">
          <a:xfrm>
            <a:off x="1538344" y="2302135"/>
            <a:ext cx="6572921" cy="3891151"/>
          </a:xfrm>
          <a:prstGeom prst="rect">
            <a:avLst/>
          </a:prstGeom>
          <a:noFill/>
          <a:ln w="9525">
            <a:noFill/>
            <a:miter lim="800000"/>
            <a:headEnd/>
            <a:tailEnd/>
          </a:ln>
          <a:effectLst/>
          <a:scene3d>
            <a:camera prst="orthographicFront"/>
            <a:lightRig rig="chilly" dir="t"/>
          </a:scene3d>
          <a:sp3d prstMaterial="softEdge">
            <a:bevelT w="361950"/>
            <a:bevelB/>
          </a:sp3d>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前測</a:t>
            </a:r>
            <a:endParaRPr lang="zh-TW" altLang="en-US" b="1" dirty="0"/>
          </a:p>
        </p:txBody>
      </p:sp>
      <p:sp>
        <p:nvSpPr>
          <p:cNvPr id="3" name="內容版面配置區 2"/>
          <p:cNvSpPr>
            <a:spLocks noGrp="1"/>
          </p:cNvSpPr>
          <p:nvPr>
            <p:ph idx="1"/>
          </p:nvPr>
        </p:nvSpPr>
        <p:spPr/>
        <p:txBody>
          <a:bodyPr>
            <a:normAutofit/>
          </a:bodyPr>
          <a:lstStyle/>
          <a:p>
            <a:r>
              <a:rPr lang="zh-TW" altLang="zh-TW" dirty="0">
                <a:latin typeface="Arial Unicode MS" pitchFamily="34" charset="-120"/>
                <a:ea typeface="Arial Unicode MS" pitchFamily="34" charset="-120"/>
                <a:cs typeface="Arial Unicode MS" pitchFamily="34" charset="-120"/>
              </a:rPr>
              <a:t>請問生理回饋治療是那一取向治療？</a:t>
            </a:r>
          </a:p>
          <a:p>
            <a:r>
              <a:rPr lang="zh-TW" altLang="zh-TW" dirty="0">
                <a:latin typeface="Arial Unicode MS" pitchFamily="34" charset="-120"/>
                <a:ea typeface="Arial Unicode MS" pitchFamily="34" charset="-120"/>
                <a:cs typeface="Arial Unicode MS" pitchFamily="34" charset="-120"/>
              </a:rPr>
              <a:t>生理回饋的測量方式有</a:t>
            </a:r>
            <a:r>
              <a:rPr lang="zh-TW" altLang="en-US" dirty="0">
                <a:latin typeface="Arial Unicode MS" pitchFamily="34" charset="-120"/>
                <a:ea typeface="Arial Unicode MS" pitchFamily="34" charset="-120"/>
                <a:cs typeface="Arial Unicode MS" pitchFamily="34" charset="-120"/>
              </a:rPr>
              <a:t>幾種</a:t>
            </a:r>
            <a:r>
              <a:rPr lang="zh-TW" altLang="zh-TW" dirty="0">
                <a:latin typeface="Arial Unicode MS" pitchFamily="34" charset="-120"/>
                <a:ea typeface="Arial Unicode MS" pitchFamily="34" charset="-120"/>
                <a:cs typeface="Arial Unicode MS" pitchFamily="34" charset="-120"/>
              </a:rPr>
              <a:t>？</a:t>
            </a:r>
          </a:p>
          <a:p>
            <a:r>
              <a:rPr lang="zh-TW" altLang="zh-TW" dirty="0">
                <a:latin typeface="Arial Unicode MS" pitchFamily="34" charset="-120"/>
                <a:ea typeface="Arial Unicode MS" pitchFamily="34" charset="-120"/>
                <a:cs typeface="Arial Unicode MS" pitchFamily="34" charset="-120"/>
              </a:rPr>
              <a:t>什麼是心跳變異率？</a:t>
            </a:r>
          </a:p>
          <a:p>
            <a:r>
              <a:rPr lang="zh-TW" altLang="zh-TW" dirty="0">
                <a:latin typeface="Arial Unicode MS" pitchFamily="34" charset="-120"/>
                <a:ea typeface="Arial Unicode MS" pitchFamily="34" charset="-120"/>
                <a:cs typeface="Arial Unicode MS" pitchFamily="34" charset="-120"/>
              </a:rPr>
              <a:t>為什麼要訓練緩慢呼吸？</a:t>
            </a:r>
          </a:p>
          <a:p>
            <a:endParaRPr lang="zh-TW" altLang="en-US" dirty="0">
              <a:latin typeface="Arial Unicode MS" pitchFamily="34" charset="-120"/>
              <a:ea typeface="Arial Unicode MS" pitchFamily="34" charset="-120"/>
              <a:cs typeface="Arial Unicode MS"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a:t>生理回饋治療原理</a:t>
            </a:r>
          </a:p>
        </p:txBody>
      </p:sp>
      <p:sp>
        <p:nvSpPr>
          <p:cNvPr id="5" name="文字版面配置區 4"/>
          <p:cNvSpPr>
            <a:spLocks noGrp="1"/>
          </p:cNvSpPr>
          <p:nvPr>
            <p:ph type="body" idx="1"/>
          </p:nvPr>
        </p:nvSpPr>
        <p:spPr/>
        <p:txBody>
          <a:bodyPr/>
          <a:lstStyle/>
          <a:p>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txBox="1">
            <a:spLocks/>
          </p:cNvSpPr>
          <p:nvPr/>
        </p:nvSpPr>
        <p:spPr>
          <a:xfrm>
            <a:off x="793812" y="188640"/>
            <a:ext cx="7772400" cy="116775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TW" altLang="en-US" b="1" dirty="0">
                <a:effectLst/>
              </a:rPr>
              <a:t>自主神經系統</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50" t="15370" r="26146" b="6852"/>
          <a:stretch/>
        </p:blipFill>
        <p:spPr bwMode="auto">
          <a:xfrm>
            <a:off x="103138" y="1247888"/>
            <a:ext cx="8937724" cy="557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6236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r>
              <a:rPr lang="en-US" altLang="zh-TW"/>
              <a:t>Stress theories for biofeedback </a:t>
            </a:r>
            <a:endParaRPr lang="zh-TW" altLang="en-US"/>
          </a:p>
        </p:txBody>
      </p:sp>
      <p:pic>
        <p:nvPicPr>
          <p:cNvPr id="4100" name="圖片 4" descr="fight-or-flight-uncertainty.jpg"/>
          <p:cNvPicPr>
            <a:picLocks noChangeAspect="1"/>
          </p:cNvPicPr>
          <p:nvPr/>
        </p:nvPicPr>
        <p:blipFill>
          <a:blip r:embed="rId3"/>
          <a:srcRect/>
          <a:stretch>
            <a:fillRect/>
          </a:stretch>
        </p:blipFill>
        <p:spPr bwMode="auto">
          <a:xfrm>
            <a:off x="621159" y="2173045"/>
            <a:ext cx="4832967" cy="404487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6071927" y="1790382"/>
            <a:ext cx="2438400" cy="2792376"/>
          </a:xfrm>
          <a:prstGeom prst="rect">
            <a:avLst/>
          </a:prstGeom>
          <a:noFill/>
          <a:ln w="9525">
            <a:noFill/>
            <a:miter lim="800000"/>
            <a:headEnd/>
            <a:tailEnd/>
          </a:ln>
          <a:effectLst/>
        </p:spPr>
      </p:pic>
      <p:sp>
        <p:nvSpPr>
          <p:cNvPr id="7" name="文字方塊 6"/>
          <p:cNvSpPr txBox="1"/>
          <p:nvPr/>
        </p:nvSpPr>
        <p:spPr>
          <a:xfrm>
            <a:off x="5970494" y="4744122"/>
            <a:ext cx="2582823" cy="646331"/>
          </a:xfrm>
          <a:prstGeom prst="rect">
            <a:avLst/>
          </a:prstGeom>
          <a:noFill/>
        </p:spPr>
        <p:txBody>
          <a:bodyPr wrap="none" rtlCol="0">
            <a:spAutoFit/>
          </a:bodyPr>
          <a:lstStyle/>
          <a:p>
            <a:r>
              <a:rPr lang="en-US" altLang="zh-TW" dirty="0"/>
              <a:t>Walter </a:t>
            </a:r>
            <a:r>
              <a:rPr lang="en-US" altLang="zh-TW"/>
              <a:t>Bradford Cannon</a:t>
            </a:r>
            <a:br>
              <a:rPr lang="en-US" altLang="zh-TW"/>
            </a:br>
            <a:r>
              <a:rPr lang="en-US" altLang="zh-TW"/>
              <a:t>(1871-1945)</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endParaRPr lang="zh-TW" altLang="en-US"/>
          </a:p>
        </p:txBody>
      </p:sp>
      <p:pic>
        <p:nvPicPr>
          <p:cNvPr id="7171" name="Picture 5" descr="https://100dayjuicing.files.wordpress.com/2012/08/symp-parasy.jpg"/>
          <p:cNvPicPr>
            <a:picLocks noChangeAspect="1" noChangeArrowheads="1"/>
          </p:cNvPicPr>
          <p:nvPr/>
        </p:nvPicPr>
        <p:blipFill>
          <a:blip r:embed="rId3"/>
          <a:srcRect/>
          <a:stretch>
            <a:fillRect/>
          </a:stretch>
        </p:blipFill>
        <p:spPr bwMode="auto">
          <a:xfrm>
            <a:off x="684213" y="1773238"/>
            <a:ext cx="7920037" cy="4572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lang="en-US" altLang="zh-TW" sz="3800" dirty="0" err="1"/>
              <a:t>Selye’s</a:t>
            </a:r>
            <a:r>
              <a:rPr lang="en-US" altLang="zh-TW" sz="3800" dirty="0"/>
              <a:t> general adaptation syndrome</a:t>
            </a:r>
            <a:endParaRPr lang="zh-TW" altLang="en-US" sz="3800" dirty="0"/>
          </a:p>
        </p:txBody>
      </p:sp>
      <p:pic>
        <p:nvPicPr>
          <p:cNvPr id="6147" name="Picture 4" descr="General Adaptation Syndrome Stages, Phases &amp;amp; Model - Sanesco"/>
          <p:cNvPicPr>
            <a:picLocks noChangeAspect="1" noChangeArrowheads="1"/>
          </p:cNvPicPr>
          <p:nvPr/>
        </p:nvPicPr>
        <p:blipFill>
          <a:blip r:embed="rId3"/>
          <a:srcRect/>
          <a:stretch>
            <a:fillRect/>
          </a:stretch>
        </p:blipFill>
        <p:spPr bwMode="auto">
          <a:xfrm>
            <a:off x="755650" y="1376979"/>
            <a:ext cx="7129463" cy="488570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2489</TotalTime>
  <Words>2447</Words>
  <Application>Microsoft Office PowerPoint</Application>
  <PresentationFormat>如螢幕大小 (4:3)</PresentationFormat>
  <Paragraphs>236</Paragraphs>
  <Slides>38</Slides>
  <Notes>10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38</vt:i4>
      </vt:variant>
    </vt:vector>
  </HeadingPairs>
  <TitlesOfParts>
    <vt:vector size="48" baseType="lpstr">
      <vt:lpstr>Arial Unicode MS</vt:lpstr>
      <vt:lpstr>微軟正黑體</vt:lpstr>
      <vt:lpstr>Arial</vt:lpstr>
      <vt:lpstr>Calibri</vt:lpstr>
      <vt:lpstr>Cambria</vt:lpstr>
      <vt:lpstr>Maiandra GD</vt:lpstr>
      <vt:lpstr>Wingdings</vt:lpstr>
      <vt:lpstr>Wingdings 2</vt:lpstr>
      <vt:lpstr>Wingdings 3</vt:lpstr>
      <vt:lpstr>龍騰四海</vt:lpstr>
      <vt:lpstr>生理回饋評估與治療</vt:lpstr>
      <vt:lpstr>講師</vt:lpstr>
      <vt:lpstr>大綱</vt:lpstr>
      <vt:lpstr>前測</vt:lpstr>
      <vt:lpstr>生理回饋治療原理</vt:lpstr>
      <vt:lpstr>PowerPoint 簡報</vt:lpstr>
      <vt:lpstr>Stress theories for biofeedback </vt:lpstr>
      <vt:lpstr>PowerPoint 簡報</vt:lpstr>
      <vt:lpstr>Selye’s general adaptation syndrome</vt:lpstr>
      <vt:lpstr>生理回饋是什麼？</vt:lpstr>
      <vt:lpstr>生理回饋類型</vt:lpstr>
      <vt:lpstr>常見的生理回饋儀</vt:lpstr>
      <vt:lpstr>PowerPoint 簡報</vt:lpstr>
      <vt:lpstr>Pschophysicological stress profile(PSP)</vt:lpstr>
      <vt:lpstr>Goals of Biofeedback Intervention</vt:lpstr>
      <vt:lpstr>生理回饋評估</vt:lpstr>
      <vt:lpstr>基準期</vt:lpstr>
      <vt:lpstr>壓力期</vt:lpstr>
      <vt:lpstr>壓力期</vt:lpstr>
      <vt:lpstr>恢復期</vt:lpstr>
      <vt:lpstr>Interpretation of PSP data</vt:lpstr>
      <vt:lpstr>PSP data 結合會談評估</vt:lpstr>
      <vt:lpstr>心率變異生理回饋治療</vt:lpstr>
      <vt:lpstr>PowerPoint 簡報</vt:lpstr>
      <vt:lpstr>緩慢呼吸、心率與自律神經</vt:lpstr>
      <vt:lpstr>心肺同步(呼吸竇心率不整) (respiratory sinus arrhythmia, RSA)</vt:lpstr>
      <vt:lpstr>心肺同步(呼吸竇心率不整) (respiratory sinus arrhythmia, RSA)</vt:lpstr>
      <vt:lpstr>呼吸經由感壓反射調節心跳、血壓調節情緒反應和呼吸效率</vt:lpstr>
      <vt:lpstr>HRV 與 自主神經失調</vt:lpstr>
      <vt:lpstr>HRV-BF作法</vt:lpstr>
      <vt:lpstr>HRV-BF: how and why does it work (Lehrer &amp; Gevirtz, 2014)</vt:lpstr>
      <vt:lpstr>Biofeedback intervention programs</vt:lpstr>
      <vt:lpstr>HRV與壓力、健康、情緒調節</vt:lpstr>
      <vt:lpstr>HRV與壓力、健康、情緒調節</vt:lpstr>
      <vt:lpstr>HRV 與臨床疾患 </vt:lpstr>
      <vt:lpstr>HRVB 療效--精神科、情緒調節 </vt:lpstr>
      <vt:lpstr>HRVB 療效—內科</vt:lpstr>
      <vt:lpstr>治療中最重要的是…..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生理回饋 評估與治療</dc:title>
  <dc:creator>紀宇 林</dc:creator>
  <cp:lastModifiedBy>HanSue Lai</cp:lastModifiedBy>
  <cp:revision>92</cp:revision>
  <cp:lastPrinted>2018-12-18T11:10:17Z</cp:lastPrinted>
  <dcterms:created xsi:type="dcterms:W3CDTF">2018-11-17T07:30:05Z</dcterms:created>
  <dcterms:modified xsi:type="dcterms:W3CDTF">2023-12-07T10:21:45Z</dcterms:modified>
</cp:coreProperties>
</file>